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9" r:id="rId2"/>
    <p:sldMasterId id="2147484763" r:id="rId3"/>
  </p:sldMasterIdLst>
  <p:notesMasterIdLst>
    <p:notesMasterId r:id="rId42"/>
  </p:notesMasterIdLst>
  <p:handoutMasterIdLst>
    <p:handoutMasterId r:id="rId43"/>
  </p:handoutMasterIdLst>
  <p:sldIdLst>
    <p:sldId id="1981" r:id="rId4"/>
    <p:sldId id="1959" r:id="rId5"/>
    <p:sldId id="1975" r:id="rId6"/>
    <p:sldId id="1969" r:id="rId7"/>
    <p:sldId id="1976" r:id="rId8"/>
    <p:sldId id="1982" r:id="rId9"/>
    <p:sldId id="2542" r:id="rId10"/>
    <p:sldId id="2544" r:id="rId11"/>
    <p:sldId id="2546" r:id="rId12"/>
    <p:sldId id="2548" r:id="rId13"/>
    <p:sldId id="2550" r:id="rId14"/>
    <p:sldId id="2552" r:id="rId15"/>
    <p:sldId id="1684" r:id="rId16"/>
    <p:sldId id="1971" r:id="rId17"/>
    <p:sldId id="1977" r:id="rId18"/>
    <p:sldId id="2562" r:id="rId19"/>
    <p:sldId id="2564" r:id="rId20"/>
    <p:sldId id="2566" r:id="rId21"/>
    <p:sldId id="2568" r:id="rId22"/>
    <p:sldId id="1833" r:id="rId23"/>
    <p:sldId id="1973" r:id="rId24"/>
    <p:sldId id="1978" r:id="rId25"/>
    <p:sldId id="2570" r:id="rId26"/>
    <p:sldId id="2572" r:id="rId27"/>
    <p:sldId id="1821" r:id="rId28"/>
    <p:sldId id="1835" r:id="rId29"/>
    <p:sldId id="1974" r:id="rId30"/>
    <p:sldId id="1979" r:id="rId31"/>
    <p:sldId id="2575" r:id="rId32"/>
    <p:sldId id="2577" r:id="rId33"/>
    <p:sldId id="2578" r:id="rId34"/>
    <p:sldId id="2581" r:id="rId35"/>
    <p:sldId id="2582" r:id="rId36"/>
    <p:sldId id="1837" r:id="rId37"/>
    <p:sldId id="1798" r:id="rId38"/>
    <p:sldId id="2556" r:id="rId39"/>
    <p:sldId id="1801" r:id="rId40"/>
    <p:sldId id="1786"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2757C-3C0C-4A84-944B-BE9B7D04E36F}">
          <p14:sldIdLst>
            <p14:sldId id="1981"/>
            <p14:sldId id="1959"/>
            <p14:sldId id="1975"/>
          </p14:sldIdLst>
        </p14:section>
        <p14:section name="L01-Construct KQL statements for Azure Sentinel" id="{BBF9A74C-1EF0-4203-9917-13FA8DA9E974}">
          <p14:sldIdLst>
            <p14:sldId id="1969"/>
            <p14:sldId id="1976"/>
            <p14:sldId id="1982"/>
            <p14:sldId id="2542"/>
            <p14:sldId id="2544"/>
            <p14:sldId id="2546"/>
            <p14:sldId id="2548"/>
            <p14:sldId id="2550"/>
            <p14:sldId id="2552"/>
            <p14:sldId id="1684"/>
          </p14:sldIdLst>
        </p14:section>
        <p14:section name="L02-Analyze query results using KQL" id="{8237C2FA-FF9A-49F6-952D-0109F52DEB70}">
          <p14:sldIdLst>
            <p14:sldId id="1971"/>
            <p14:sldId id="1977"/>
            <p14:sldId id="2562"/>
            <p14:sldId id="2564"/>
            <p14:sldId id="2566"/>
            <p14:sldId id="2568"/>
            <p14:sldId id="1833"/>
          </p14:sldIdLst>
        </p14:section>
        <p14:section name="L03-Build multi-table statements using KQL" id="{00728EE6-8345-45E4-A378-3D8E865147C9}">
          <p14:sldIdLst>
            <p14:sldId id="1973"/>
            <p14:sldId id="1978"/>
            <p14:sldId id="2570"/>
            <p14:sldId id="2572"/>
            <p14:sldId id="1821"/>
            <p14:sldId id="1835"/>
          </p14:sldIdLst>
        </p14:section>
        <p14:section name="L04-Work with data in Azure Sentinel using Kusto Query Language" id="{7F848277-794F-4136-B2CE-AD686A912D86}">
          <p14:sldIdLst>
            <p14:sldId id="1974"/>
            <p14:sldId id="1979"/>
            <p14:sldId id="2575"/>
            <p14:sldId id="2577"/>
            <p14:sldId id="2578"/>
            <p14:sldId id="2581"/>
            <p14:sldId id="2582"/>
            <p14:sldId id="1837"/>
            <p14:sldId id="1798"/>
          </p14:sldIdLst>
        </p14:section>
        <p14:section name="Labs" id="{25645DC8-066F-4C43-BDD0-3C9D7C91432E}">
          <p14:sldIdLst>
            <p14:sldId id="2556"/>
            <p14:sldId id="1801"/>
            <p14:sldId id="1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2667B-7C77-40DF-8C8B-CE4DA1FB85A5}" v="84" dt="2021-02-19T19:44:47.0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66" autoAdjust="0"/>
  </p:normalViewPr>
  <p:slideViewPr>
    <p:cSldViewPr snapToGrid="0">
      <p:cViewPr varScale="1">
        <p:scale>
          <a:sx n="84" d="100"/>
          <a:sy n="84" d="100"/>
        </p:scale>
        <p:origin x="1596"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6/29/2021 11:20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6/29/2021 11:15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 the extend operator</a:t>
            </a:r>
            <a:br>
              <a:rPr lang="en-US" dirty="0"/>
            </a:br>
            <a:endParaRPr lang="en-US" dirty="0"/>
          </a:p>
          <a:p>
            <a:endParaRPr lang="en-US" dirty="0"/>
          </a:p>
          <a:p>
            <a:r>
              <a:rPr lang="en-US" dirty="0" err="1"/>
              <a:t>SecurityAlert</a:t>
            </a:r>
            <a:endParaRPr lang="en-US" dirty="0"/>
          </a:p>
          <a:p>
            <a:r>
              <a:rPr lang="en-US" dirty="0"/>
              <a:t>| where </a:t>
            </a:r>
            <a:r>
              <a:rPr lang="en-US" dirty="0" err="1"/>
              <a:t>TimeGenerated</a:t>
            </a:r>
            <a:r>
              <a:rPr lang="en-US" dirty="0"/>
              <a:t> &gt; ago(7d)</a:t>
            </a:r>
          </a:p>
          <a:p>
            <a:r>
              <a:rPr lang="en-US" dirty="0"/>
              <a:t>| extend </a:t>
            </a:r>
            <a:r>
              <a:rPr lang="en-US" dirty="0" err="1"/>
              <a:t>severityOrder</a:t>
            </a:r>
            <a:r>
              <a:rPr lang="en-US" dirty="0"/>
              <a:t> = case (</a:t>
            </a:r>
          </a:p>
          <a:p>
            <a:r>
              <a:rPr lang="en-US" dirty="0"/>
              <a:t>    </a:t>
            </a:r>
            <a:r>
              <a:rPr lang="en-US" dirty="0" err="1"/>
              <a:t>AlertSeverity</a:t>
            </a:r>
            <a:r>
              <a:rPr lang="en-US" dirty="0"/>
              <a:t> == "High", 3,</a:t>
            </a:r>
          </a:p>
          <a:p>
            <a:r>
              <a:rPr lang="en-US" dirty="0"/>
              <a:t>    </a:t>
            </a:r>
            <a:r>
              <a:rPr lang="en-US" dirty="0" err="1"/>
              <a:t>AlertSeverity</a:t>
            </a:r>
            <a:r>
              <a:rPr lang="en-US" dirty="0"/>
              <a:t> == "Medium", 2, </a:t>
            </a:r>
          </a:p>
          <a:p>
            <a:r>
              <a:rPr lang="en-US" dirty="0"/>
              <a:t>    </a:t>
            </a:r>
            <a:r>
              <a:rPr lang="en-US" dirty="0" err="1"/>
              <a:t>AlertSeverity</a:t>
            </a:r>
            <a:r>
              <a:rPr lang="en-US" dirty="0"/>
              <a:t> == "Low", 1,</a:t>
            </a:r>
          </a:p>
          <a:p>
            <a:r>
              <a:rPr lang="en-US" dirty="0"/>
              <a:t>    </a:t>
            </a:r>
            <a:r>
              <a:rPr lang="en-US" dirty="0" err="1"/>
              <a:t>AlertSeverity</a:t>
            </a:r>
            <a:r>
              <a:rPr lang="en-US" dirty="0"/>
              <a:t> == "Informational", 0,</a:t>
            </a:r>
          </a:p>
          <a:p>
            <a:r>
              <a:rPr lang="en-US" dirty="0"/>
              <a:t>    -1)</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9494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356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52174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691642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1870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err="1">
                <a:latin typeface="Segoe UI" panose="020B0502040204020203" pitchFamily="34" charset="0"/>
                <a:cs typeface="Segoe UI" panose="020B0502040204020203" pitchFamily="34" charset="0"/>
              </a:rPr>
              <a:t>arg_max</a:t>
            </a:r>
            <a:r>
              <a:rPr lang="en-US" dirty="0">
                <a:latin typeface="Segoe UI" panose="020B0502040204020203" pitchFamily="34" charset="0"/>
                <a:cs typeface="Segoe UI" panose="020B0502040204020203" pitchFamily="34" charset="0"/>
              </a:rPr>
              <a:t> function</a:t>
            </a:r>
          </a:p>
          <a:p>
            <a:pPr marL="342900" indent="-342900">
              <a:spcAft>
                <a:spcPts val="600"/>
              </a:spcAft>
              <a:buFont typeface="Arial" panose="020B0604020202020204" pitchFamily="34" charset="0"/>
              <a:buChar char="•"/>
            </a:pPr>
            <a:r>
              <a:rPr lang="en-US" dirty="0" err="1">
                <a:latin typeface="Segoe UI" panose="020B0502040204020203" pitchFamily="34" charset="0"/>
                <a:cs typeface="Segoe UI" panose="020B0502040204020203" pitchFamily="34" charset="0"/>
              </a:rPr>
              <a:t>arg_min</a:t>
            </a:r>
            <a:r>
              <a:rPr lang="en-US" dirty="0">
                <a:latin typeface="Segoe UI" panose="020B0502040204020203" pitchFamily="34" charset="0"/>
                <a:cs typeface="Segoe UI" panose="020B0502040204020203" pitchFamily="34" charset="0"/>
              </a:rPr>
              <a:t> function</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Revisiting the result pipe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2570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err="1">
                <a:latin typeface="Segoe UI" panose="020B0502040204020203" pitchFamily="34" charset="0"/>
                <a:cs typeface="Segoe UI" panose="020B0502040204020203" pitchFamily="34" charset="0"/>
              </a:rPr>
              <a:t>make_list</a:t>
            </a:r>
            <a:r>
              <a:rPr lang="en-US" dirty="0">
                <a:latin typeface="Segoe UI" panose="020B0502040204020203" pitchFamily="34" charset="0"/>
                <a:cs typeface="Segoe UI" panose="020B0502040204020203" pitchFamily="34" charset="0"/>
              </a:rPr>
              <a:t>() function</a:t>
            </a:r>
          </a:p>
          <a:p>
            <a:pPr marL="342900" indent="-342900">
              <a:spcAft>
                <a:spcPts val="600"/>
              </a:spcAft>
              <a:buFont typeface="Arial" panose="020B0604020202020204" pitchFamily="34" charset="0"/>
              <a:buChar char="•"/>
            </a:pPr>
            <a:r>
              <a:rPr lang="en-US" dirty="0" err="1">
                <a:latin typeface="Segoe UI" panose="020B0502040204020203" pitchFamily="34" charset="0"/>
                <a:cs typeface="Segoe UI" panose="020B0502040204020203" pitchFamily="34" charset="0"/>
              </a:rPr>
              <a:t>make_set</a:t>
            </a:r>
            <a:r>
              <a:rPr lang="en-US" dirty="0">
                <a:latin typeface="Segoe UI" panose="020B0502040204020203" pitchFamily="34" charset="0"/>
                <a:cs typeface="Segoe UI" panose="020B0502040204020203" pitchFamily="34" charset="0"/>
              </a:rPr>
              <a:t>() function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9249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render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75938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5814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0832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u</a:t>
            </a:r>
            <a:r>
              <a:rPr lang="en-US" dirty="0">
                <a:latin typeface="Segoe UI" panose="020B0502040204020203" pitchFamily="34" charset="0"/>
                <a:cs typeface="Segoe UI" panose="020B0502040204020203" pitchFamily="34" charset="0"/>
              </a:rPr>
              <a:t>nion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121116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join</a:t>
            </a:r>
            <a:r>
              <a:rPr lang="en-US" dirty="0">
                <a:latin typeface="Segoe UI" panose="020B0502040204020203" pitchFamily="34" charset="0"/>
                <a:cs typeface="Segoe UI" panose="020B0502040204020203" pitchFamily="34" charset="0"/>
              </a:rPr>
              <a:t> operator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419556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204032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26060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29815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33410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extract function</a:t>
            </a:r>
          </a:p>
          <a:p>
            <a:pPr marL="342900" indent="-342900">
              <a:spcAft>
                <a:spcPts val="600"/>
              </a:spcAft>
              <a:buFont typeface="Arial" panose="020B0604020202020204" pitchFamily="34" charset="0"/>
              <a:buChar char="•"/>
            </a:pPr>
            <a:r>
              <a:rPr lang="en-US" dirty="0">
                <a:latin typeface="Segoe UI" panose="020B0502040204020203" pitchFamily="34" charset="0"/>
              </a:rPr>
              <a:t>p</a:t>
            </a:r>
            <a:r>
              <a:rPr lang="en-US" dirty="0">
                <a:latin typeface="Segoe UI" panose="020B0502040204020203" pitchFamily="34" charset="0"/>
                <a:cs typeface="Segoe UI" panose="020B0502040204020203" pitchFamily="34" charset="0"/>
              </a:rPr>
              <a:t>arse function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74207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dynamic fields</a:t>
            </a:r>
          </a:p>
          <a:p>
            <a:pPr marL="342900" indent="-342900">
              <a:spcAft>
                <a:spcPts val="600"/>
              </a:spcAft>
              <a:buFont typeface="Arial" panose="020B0604020202020204" pitchFamily="34" charset="0"/>
              <a:buChar char="•"/>
            </a:pPr>
            <a:r>
              <a:rPr lang="en-US" dirty="0">
                <a:latin typeface="Segoe UI" panose="020B0502040204020203" pitchFamily="34" charset="0"/>
              </a:rPr>
              <a:t>JSON data</a:t>
            </a: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546717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33096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Important advice for teaching this module: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are 4 lessons with KQL examples.  You should type the KQL code (except larger examples) when demonstrating.  You should demonstrate each KQL example.  The learners will do a lab after each Lesson instead of at the end of the module.  Make sure they type the command instead of copy and paste.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07033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Instructor:  Demonstrate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functions</a:t>
            </a: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372443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786944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1482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02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33906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KQL query is a read-only request to process data and return results. The request is stated in plain text, using a data-flow model designed to make the syntax easy to read, write, and automate. The query uses schema entities organized in a hierarchy similar to SQL's: databases, tables, and columns.</a:t>
            </a:r>
          </a:p>
          <a:p>
            <a:endParaRPr lang="en-US" dirty="0"/>
          </a:p>
          <a:p>
            <a:r>
              <a:rPr lang="en-US" b="0" i="0" dirty="0">
                <a:solidFill>
                  <a:srgbClr val="E3E3E3"/>
                </a:solidFill>
                <a:effectLst/>
                <a:latin typeface="Segoe UI" panose="020B0502040204020203" pitchFamily="34" charset="0"/>
              </a:rPr>
              <a:t>It is essential to understand how the results flow through the pipe "|". Everything on the left of the pipe is processed then passed to the right of the pipe.</a:t>
            </a:r>
          </a:p>
          <a:p>
            <a:endParaRPr lang="en-US" b="0" i="0" dirty="0">
              <a:solidFill>
                <a:srgbClr val="E3E3E3"/>
              </a:solidFill>
              <a:effectLst/>
              <a:latin typeface="Segoe UI" panose="020B0502040204020203" pitchFamily="34" charset="0"/>
            </a:endParaRPr>
          </a:p>
          <a:p>
            <a:r>
              <a:rPr lang="en-US" b="1" dirty="0"/>
              <a:t>Instructor demonstration: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Access the Log Analytics demo environment</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Query Window</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3883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E3E3E3"/>
                </a:solidFill>
                <a:effectLst/>
                <a:latin typeface="Segoe UI" panose="020B0502040204020203" pitchFamily="34" charset="0"/>
              </a:rPr>
              <a:t>Declare and reuse variables</a:t>
            </a:r>
          </a:p>
          <a:p>
            <a:pPr algn="l"/>
            <a:r>
              <a:rPr lang="en-US" b="1" i="0" dirty="0">
                <a:solidFill>
                  <a:srgbClr val="E3E3E3"/>
                </a:solidFill>
                <a:effectLst/>
                <a:latin typeface="Segoe UI" panose="020B0502040204020203" pitchFamily="34" charset="0"/>
              </a:rPr>
              <a:t>Declare dynamic tables or lists</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42320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419939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947683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18132203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640078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7245256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811273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9676096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78892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13580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60842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0500019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94662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672107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079196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68141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5172564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173277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4367422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4722142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1968371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8550189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704594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5953229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6009445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4514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7099754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783699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842938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424997538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8349040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6912793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51572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4763028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4407800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3250227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61046525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4173421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4470689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765659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422621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4064125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4994574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3659787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9309979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919501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4791465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148937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48581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1990371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6429297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8936627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10560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3889279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594576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6625608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5162697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8782996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6994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1023731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0954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4283226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199624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025921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8212623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328731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5328205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6554895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124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575065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781791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317691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51852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4428012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3535126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376737988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80915689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32963783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userDrawn="1"/>
        </p:nvPicPr>
        <p:blipFill rotWithShape="1">
          <a:blip r:embed="rId2"/>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22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0332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237562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1882116"/>
            <a:ext cx="4167887" cy="543185"/>
          </a:xfrm>
        </p:spPr>
        <p:txBody>
          <a:bodyPr anchor="t" anchorCtr="0">
            <a:spAutoFit/>
          </a:bodyPr>
          <a:lstStyle>
            <a:lvl1pPr>
              <a:defRPr sz="3529">
                <a:solidFill>
                  <a:schemeClr val="tx1"/>
                </a:solidFill>
              </a:defRPr>
            </a:lvl1pPr>
          </a:lstStyle>
          <a:p>
            <a:endParaRPr lang="en-US"/>
          </a:p>
        </p:txBody>
      </p:sp>
    </p:spTree>
    <p:extLst>
      <p:ext uri="{BB962C8B-B14F-4D97-AF65-F5344CB8AC3E}">
        <p14:creationId xmlns:p14="http://schemas.microsoft.com/office/powerpoint/2010/main" val="107732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79">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516248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endParaRPr lang="en-US"/>
          </a:p>
        </p:txBody>
      </p:sp>
    </p:spTree>
    <p:extLst>
      <p:ext uri="{BB962C8B-B14F-4D97-AF65-F5344CB8AC3E}">
        <p14:creationId xmlns:p14="http://schemas.microsoft.com/office/powerpoint/2010/main" val="21682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56067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56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2695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994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639667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41367559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18309939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894294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84684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211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615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8349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5221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4799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2000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2055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329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dirty="0"/>
              <a:t>© Microsoft Corporation 					 	 	 Microsoft 365 </a:t>
            </a:r>
          </a:p>
        </p:txBody>
      </p:sp>
    </p:spTree>
    <p:extLst>
      <p:ext uri="{BB962C8B-B14F-4D97-AF65-F5344CB8AC3E}">
        <p14:creationId xmlns:p14="http://schemas.microsoft.com/office/powerpoint/2010/main" val="13528054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dirty="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2403330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6482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3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2919318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18.emf"/><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2.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63" Type="http://schemas.openxmlformats.org/officeDocument/2006/relationships/slideLayout" Target="../slideLayouts/slideLayout160.xml"/><Relationship Id="rId68" Type="http://schemas.openxmlformats.org/officeDocument/2006/relationships/slideLayout" Target="../slideLayouts/slideLayout165.xml"/><Relationship Id="rId76" Type="http://schemas.openxmlformats.org/officeDocument/2006/relationships/slideLayout" Target="../slideLayouts/slideLayout173.xml"/><Relationship Id="rId7" Type="http://schemas.openxmlformats.org/officeDocument/2006/relationships/slideLayout" Target="../slideLayouts/slideLayout104.xml"/><Relationship Id="rId71" Type="http://schemas.openxmlformats.org/officeDocument/2006/relationships/slideLayout" Target="../slideLayouts/slideLayout168.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66" Type="http://schemas.openxmlformats.org/officeDocument/2006/relationships/slideLayout" Target="../slideLayouts/slideLayout163.xml"/><Relationship Id="rId74" Type="http://schemas.openxmlformats.org/officeDocument/2006/relationships/slideLayout" Target="../slideLayouts/slideLayout171.xml"/><Relationship Id="rId79" Type="http://schemas.openxmlformats.org/officeDocument/2006/relationships/tags" Target="../tags/tag1.xml"/><Relationship Id="rId5" Type="http://schemas.openxmlformats.org/officeDocument/2006/relationships/slideLayout" Target="../slideLayouts/slideLayout102.xml"/><Relationship Id="rId61" Type="http://schemas.openxmlformats.org/officeDocument/2006/relationships/slideLayout" Target="../slideLayouts/slideLayout158.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slideLayout" Target="../slideLayouts/slideLayout157.xml"/><Relationship Id="rId65" Type="http://schemas.openxmlformats.org/officeDocument/2006/relationships/slideLayout" Target="../slideLayouts/slideLayout162.xml"/><Relationship Id="rId73" Type="http://schemas.openxmlformats.org/officeDocument/2006/relationships/slideLayout" Target="../slideLayouts/slideLayout170.xml"/><Relationship Id="rId78"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64" Type="http://schemas.openxmlformats.org/officeDocument/2006/relationships/slideLayout" Target="../slideLayouts/slideLayout161.xml"/><Relationship Id="rId69" Type="http://schemas.openxmlformats.org/officeDocument/2006/relationships/slideLayout" Target="../slideLayouts/slideLayout166.xml"/><Relationship Id="rId77" Type="http://schemas.openxmlformats.org/officeDocument/2006/relationships/slideLayout" Target="../slideLayouts/slideLayout174.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72" Type="http://schemas.openxmlformats.org/officeDocument/2006/relationships/slideLayout" Target="../slideLayouts/slideLayout169.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slideLayout" Target="../slideLayouts/slideLayout156.xml"/><Relationship Id="rId67" Type="http://schemas.openxmlformats.org/officeDocument/2006/relationships/slideLayout" Target="../slideLayouts/slideLayout164.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62" Type="http://schemas.openxmlformats.org/officeDocument/2006/relationships/slideLayout" Target="../slideLayouts/slideLayout159.xml"/><Relationship Id="rId70" Type="http://schemas.openxmlformats.org/officeDocument/2006/relationships/slideLayout" Target="../slideLayouts/slideLayout167.xml"/><Relationship Id="rId75" Type="http://schemas.openxmlformats.org/officeDocument/2006/relationships/slideLayout" Target="../slideLayouts/slideLayout172.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88" r:id="rId34"/>
    <p:sldLayoutId id="2147484689" r:id="rId35"/>
    <p:sldLayoutId id="2147484690" r:id="rId36"/>
    <p:sldLayoutId id="2147484724" r:id="rId37"/>
    <p:sldLayoutId id="2147484725" r:id="rId38"/>
    <p:sldLayoutId id="2147484722" r:id="rId39"/>
    <p:sldLayoutId id="2147484683" r:id="rId40"/>
    <p:sldLayoutId id="2147484685" r:id="rId41"/>
    <p:sldLayoutId id="2147484673" r:id="rId42"/>
    <p:sldLayoutId id="2147484678" r:id="rId43"/>
    <p:sldLayoutId id="2147484679" r:id="rId44"/>
    <p:sldLayoutId id="2147484717" r:id="rId45"/>
    <p:sldLayoutId id="2147484718" r:id="rId46"/>
    <p:sldLayoutId id="2147484712" r:id="rId47"/>
    <p:sldLayoutId id="2147484713" r:id="rId48"/>
    <p:sldLayoutId id="2147484714" r:id="rId49"/>
    <p:sldLayoutId id="2147484715" r:id="rId50"/>
    <p:sldLayoutId id="2147484716" r:id="rId51"/>
    <p:sldLayoutId id="2147484723" r:id="rId52"/>
    <p:sldLayoutId id="2147484686" r:id="rId53"/>
    <p:sldLayoutId id="2147484674" r:id="rId54"/>
    <p:sldLayoutId id="2147484702" r:id="rId55"/>
    <p:sldLayoutId id="2147484719" r:id="rId56"/>
    <p:sldLayoutId id="2147484701" r:id="rId57"/>
    <p:sldLayoutId id="2147484699" r:id="rId58"/>
    <p:sldLayoutId id="2147484700" r:id="rId59"/>
    <p:sldLayoutId id="2147484703" r:id="rId60"/>
    <p:sldLayoutId id="2147484704" r:id="rId61"/>
    <p:sldLayoutId id="2147484705" r:id="rId62"/>
    <p:sldLayoutId id="2147484706" r:id="rId63"/>
    <p:sldLayoutId id="2147484707" r:id="rId64"/>
    <p:sldLayoutId id="2147484730" r:id="rId65"/>
    <p:sldLayoutId id="2147484710" r:id="rId66"/>
    <p:sldLayoutId id="2147484729" r:id="rId67"/>
    <p:sldLayoutId id="2147484731" r:id="rId68"/>
    <p:sldLayoutId id="2147484732" r:id="rId69"/>
    <p:sldLayoutId id="2147484733" r:id="rId70"/>
    <p:sldLayoutId id="2147484698" r:id="rId71"/>
    <p:sldLayoutId id="2147484735" r:id="rId72"/>
    <p:sldLayoutId id="2147484736" r:id="rId73"/>
    <p:sldLayoutId id="2147484737" r:id="rId7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8211664"/>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custDataLst>
      <p:tags r:id="rId79"/>
    </p:custDataLst>
    <p:extLst>
      <p:ext uri="{BB962C8B-B14F-4D97-AF65-F5344CB8AC3E}">
        <p14:creationId xmlns:p14="http://schemas.microsoft.com/office/powerpoint/2010/main" val="1300639251"/>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 id="2147484799" r:id="rId36"/>
    <p:sldLayoutId id="2147484800" r:id="rId37"/>
    <p:sldLayoutId id="2147484801" r:id="rId38"/>
    <p:sldLayoutId id="2147484802" r:id="rId39"/>
    <p:sldLayoutId id="2147484803" r:id="rId40"/>
    <p:sldLayoutId id="2147484804" r:id="rId41"/>
    <p:sldLayoutId id="2147484805" r:id="rId42"/>
    <p:sldLayoutId id="2147484806" r:id="rId43"/>
    <p:sldLayoutId id="2147484807" r:id="rId44"/>
    <p:sldLayoutId id="2147484808" r:id="rId45"/>
    <p:sldLayoutId id="2147484809" r:id="rId46"/>
    <p:sldLayoutId id="2147484810" r:id="rId47"/>
    <p:sldLayoutId id="2147484811" r:id="rId48"/>
    <p:sldLayoutId id="2147484812" r:id="rId49"/>
    <p:sldLayoutId id="2147484813" r:id="rId50"/>
    <p:sldLayoutId id="2147484814" r:id="rId51"/>
    <p:sldLayoutId id="2147484815" r:id="rId52"/>
    <p:sldLayoutId id="2147484816" r:id="rId53"/>
    <p:sldLayoutId id="2147484817" r:id="rId54"/>
    <p:sldLayoutId id="2147484818" r:id="rId55"/>
    <p:sldLayoutId id="2147484819" r:id="rId56"/>
    <p:sldLayoutId id="2147484820" r:id="rId57"/>
    <p:sldLayoutId id="2147484821" r:id="rId58"/>
    <p:sldLayoutId id="2147484822" r:id="rId59"/>
    <p:sldLayoutId id="2147484823" r:id="rId60"/>
    <p:sldLayoutId id="2147484824" r:id="rId61"/>
    <p:sldLayoutId id="2147484825" r:id="rId62"/>
    <p:sldLayoutId id="2147484826" r:id="rId63"/>
    <p:sldLayoutId id="2147484827" r:id="rId64"/>
    <p:sldLayoutId id="2147484828" r:id="rId65"/>
    <p:sldLayoutId id="2147484829" r:id="rId66"/>
    <p:sldLayoutId id="2147484830" r:id="rId67"/>
    <p:sldLayoutId id="2147484831" r:id="rId68"/>
    <p:sldLayoutId id="2147484832" r:id="rId69"/>
    <p:sldLayoutId id="2147484833" r:id="rId70"/>
    <p:sldLayoutId id="2147484834" r:id="rId71"/>
    <p:sldLayoutId id="2147484835" r:id="rId72"/>
    <p:sldLayoutId id="2147484836" r:id="rId73"/>
    <p:sldLayoutId id="2147484837" r:id="rId74"/>
    <p:sldLayoutId id="2147484838" r:id="rId75"/>
    <p:sldLayoutId id="2147484839" r:id="rId76"/>
    <p:sldLayoutId id="2147484840" r:id="rId77"/>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 Id="rId4" Type="http://schemas.openxmlformats.org/officeDocument/2006/relationships/image" Target="../media/image28.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72.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xml"/><Relationship Id="rId1" Type="http://schemas.openxmlformats.org/officeDocument/2006/relationships/slideLayout" Target="../slideLayouts/slideLayout73.xml"/><Relationship Id="rId5" Type="http://schemas.openxmlformats.org/officeDocument/2006/relationships/image" Target="../media/image28.wmf"/><Relationship Id="rId4" Type="http://schemas.openxmlformats.org/officeDocument/2006/relationships/image" Target="../media/image27.wmf"/></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fr-FR" sz="3600" dirty="0"/>
              <a:t>SC-200T00A</a:t>
            </a:r>
            <a:br>
              <a:rPr lang="fr-FR" sz="3600" dirty="0"/>
            </a:br>
            <a:r>
              <a:rPr lang="fr-FR" sz="3600" dirty="0"/>
              <a:t>Microsoft Security Operations </a:t>
            </a:r>
            <a:r>
              <a:rPr lang="fr-FR" sz="3600" dirty="0" err="1"/>
              <a:t>Analyst</a:t>
            </a: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4294967295"/>
          </p:nvPr>
        </p:nvSpPr>
        <p:spPr>
          <a:xfrm>
            <a:off x="442466" y="4350114"/>
            <a:ext cx="5413394" cy="908839"/>
          </a:xfrm>
        </p:spPr>
        <p:txBody>
          <a:bodyPr/>
          <a:lstStyle/>
          <a:p>
            <a:r>
              <a:rPr lang="en-US">
                <a:solidFill>
                  <a:schemeClr val="tx1"/>
                </a:solidFill>
              </a:rPr>
              <a:t>Author name</a:t>
            </a:r>
            <a:br>
              <a:rPr lang="en-US">
                <a:solidFill>
                  <a:schemeClr val="tx1"/>
                </a:solidFill>
              </a:rPr>
            </a:br>
            <a:r>
              <a:rPr lang="en-US">
                <a:solidFill>
                  <a:schemeClr val="tx1"/>
                </a:solidFill>
              </a:rPr>
              <a:t>Date</a:t>
            </a:r>
          </a:p>
        </p:txBody>
      </p:sp>
    </p:spTree>
    <p:extLst>
      <p:ext uri="{BB962C8B-B14F-4D97-AF65-F5344CB8AC3E}">
        <p14:creationId xmlns:p14="http://schemas.microsoft.com/office/powerpoint/2010/main" val="3937969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extend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5109091"/>
          </a:xfrm>
        </p:spPr>
        <p:txBody>
          <a:bodyPr/>
          <a:lstStyle/>
          <a:p>
            <a:r>
              <a:rPr lang="en-US" dirty="0"/>
              <a:t>let timeframe = 1d;</a:t>
            </a:r>
          </a:p>
          <a:p>
            <a:endParaRPr lang="en-US" dirty="0"/>
          </a:p>
          <a:p>
            <a:r>
              <a:rPr lang="en-US" dirty="0"/>
              <a:t>let </a:t>
            </a:r>
            <a:r>
              <a:rPr lang="en-US" dirty="0" err="1"/>
              <a:t>DomainList</a:t>
            </a:r>
            <a:r>
              <a:rPr lang="en-US" dirty="0"/>
              <a:t> = dynamic(["tor2web.org", "tor2web.com"]);</a:t>
            </a:r>
          </a:p>
          <a:p>
            <a:endParaRPr lang="en-US" dirty="0"/>
          </a:p>
          <a:p>
            <a:r>
              <a:rPr lang="en-US" dirty="0"/>
              <a:t>Syslog</a:t>
            </a:r>
          </a:p>
          <a:p>
            <a:r>
              <a:rPr lang="en-US" dirty="0"/>
              <a:t>| where </a:t>
            </a:r>
            <a:r>
              <a:rPr lang="en-US" dirty="0" err="1"/>
              <a:t>TimeGenerated</a:t>
            </a:r>
            <a:r>
              <a:rPr lang="en-US" dirty="0"/>
              <a:t> &gt;= ago(timeframe)</a:t>
            </a:r>
          </a:p>
          <a:p>
            <a:r>
              <a:rPr lang="en-US" dirty="0"/>
              <a:t>| where </a:t>
            </a:r>
            <a:r>
              <a:rPr lang="en-US" dirty="0" err="1"/>
              <a:t>ProcessName</a:t>
            </a:r>
            <a:r>
              <a:rPr lang="en-US" dirty="0"/>
              <a:t> contains "squid"</a:t>
            </a:r>
          </a:p>
          <a:p>
            <a:r>
              <a:rPr lang="en-US" dirty="0"/>
              <a:t>| extend </a:t>
            </a:r>
          </a:p>
          <a:p>
            <a:r>
              <a:rPr lang="en-US" dirty="0"/>
              <a:t>  </a:t>
            </a:r>
            <a:r>
              <a:rPr lang="en-US" dirty="0" err="1"/>
              <a:t>HTTP_Status_Code</a:t>
            </a:r>
            <a:r>
              <a:rPr lang="en-US" dirty="0"/>
              <a:t> = extract("(TCP_(([A-Z]+)…-9]{3}))",8,SyslogMessage),    </a:t>
            </a:r>
          </a:p>
          <a:p>
            <a:r>
              <a:rPr lang="en-US" dirty="0"/>
              <a:t>  Domain = extract("(([A-Z]+ [a-z]{4…Z]+ )([^ :\\/]*))",3,SyslogMessage)</a:t>
            </a:r>
          </a:p>
          <a:p>
            <a:r>
              <a:rPr lang="en-US" dirty="0"/>
              <a:t>| where </a:t>
            </a:r>
            <a:r>
              <a:rPr lang="en-US" dirty="0" err="1"/>
              <a:t>HTTP_Status_Code</a:t>
            </a:r>
            <a:r>
              <a:rPr lang="en-US" dirty="0"/>
              <a:t> == "200"</a:t>
            </a:r>
          </a:p>
          <a:p>
            <a:r>
              <a:rPr lang="en-US" dirty="0"/>
              <a:t>| where Domain contains "."</a:t>
            </a:r>
          </a:p>
          <a:p>
            <a:r>
              <a:rPr lang="en-US" dirty="0"/>
              <a:t>| where Domain </a:t>
            </a:r>
            <a:r>
              <a:rPr lang="en-US" dirty="0" err="1"/>
              <a:t>has_any</a:t>
            </a:r>
            <a:r>
              <a:rPr lang="en-US" dirty="0"/>
              <a:t> (</a:t>
            </a:r>
            <a:r>
              <a:rPr lang="en-US" dirty="0" err="1"/>
              <a:t>DomainList</a:t>
            </a:r>
            <a:r>
              <a:rPr lang="en-US" dirty="0"/>
              <a:t>)</a:t>
            </a:r>
          </a:p>
        </p:txBody>
      </p:sp>
    </p:spTree>
    <p:extLst>
      <p:ext uri="{BB962C8B-B14F-4D97-AF65-F5344CB8AC3E}">
        <p14:creationId xmlns:p14="http://schemas.microsoft.com/office/powerpoint/2010/main" val="9085671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order by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3570208"/>
          </a:xfrm>
        </p:spPr>
        <p:txBody>
          <a:bodyPr/>
          <a:lstStyle/>
          <a:p>
            <a:r>
              <a:rPr lang="en-US" dirty="0" err="1"/>
              <a:t>SecurityAlert</a:t>
            </a:r>
            <a:endParaRPr lang="en-US" dirty="0"/>
          </a:p>
          <a:p>
            <a:r>
              <a:rPr lang="en-US" dirty="0"/>
              <a:t>| where </a:t>
            </a:r>
            <a:r>
              <a:rPr lang="en-US" dirty="0" err="1"/>
              <a:t>TimeGenerated</a:t>
            </a:r>
            <a:r>
              <a:rPr lang="en-US" dirty="0"/>
              <a:t> &gt; ago(7d)</a:t>
            </a:r>
          </a:p>
          <a:p>
            <a:r>
              <a:rPr lang="en-US" dirty="0"/>
              <a:t>| extend </a:t>
            </a:r>
            <a:r>
              <a:rPr lang="en-US" dirty="0" err="1"/>
              <a:t>severityOrder</a:t>
            </a:r>
            <a:r>
              <a:rPr lang="en-US" dirty="0"/>
              <a:t> = case (</a:t>
            </a:r>
          </a:p>
          <a:p>
            <a:r>
              <a:rPr lang="en-US" dirty="0"/>
              <a:t>    </a:t>
            </a:r>
            <a:r>
              <a:rPr lang="en-US" dirty="0" err="1"/>
              <a:t>AlertSeverity</a:t>
            </a:r>
            <a:r>
              <a:rPr lang="en-US" dirty="0"/>
              <a:t> == "High", 3,</a:t>
            </a:r>
          </a:p>
          <a:p>
            <a:r>
              <a:rPr lang="en-US" dirty="0"/>
              <a:t>    </a:t>
            </a:r>
            <a:r>
              <a:rPr lang="en-US" dirty="0" err="1"/>
              <a:t>AlertSeverity</a:t>
            </a:r>
            <a:r>
              <a:rPr lang="en-US" dirty="0"/>
              <a:t> == "Medium", 2, </a:t>
            </a:r>
          </a:p>
          <a:p>
            <a:r>
              <a:rPr lang="en-US" dirty="0"/>
              <a:t>    </a:t>
            </a:r>
            <a:r>
              <a:rPr lang="en-US" dirty="0" err="1"/>
              <a:t>AlertSeverity</a:t>
            </a:r>
            <a:r>
              <a:rPr lang="en-US" dirty="0"/>
              <a:t> == "Low", 1,</a:t>
            </a:r>
          </a:p>
          <a:p>
            <a:r>
              <a:rPr lang="en-US" dirty="0"/>
              <a:t>    </a:t>
            </a:r>
            <a:r>
              <a:rPr lang="en-US" dirty="0" err="1"/>
              <a:t>AlertSeverity</a:t>
            </a:r>
            <a:r>
              <a:rPr lang="en-US" dirty="0"/>
              <a:t> == "Informational", 0,</a:t>
            </a:r>
          </a:p>
          <a:p>
            <a:r>
              <a:rPr lang="en-US" dirty="0"/>
              <a:t>    -1)</a:t>
            </a:r>
          </a:p>
          <a:p>
            <a:r>
              <a:rPr lang="en-US" dirty="0"/>
              <a:t>| order by </a:t>
            </a:r>
            <a:r>
              <a:rPr lang="en-US" dirty="0" err="1"/>
              <a:t>severityOrder</a:t>
            </a:r>
            <a:r>
              <a:rPr lang="en-US" dirty="0"/>
              <a:t> desc</a:t>
            </a:r>
          </a:p>
        </p:txBody>
      </p:sp>
    </p:spTree>
    <p:extLst>
      <p:ext uri="{BB962C8B-B14F-4D97-AF65-F5344CB8AC3E}">
        <p14:creationId xmlns:p14="http://schemas.microsoft.com/office/powerpoint/2010/main" val="29080517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project operators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4" y="1457325"/>
            <a:ext cx="6069706" cy="5109091"/>
          </a:xfrm>
        </p:spPr>
        <p:txBody>
          <a:bodyPr/>
          <a:lstStyle/>
          <a:p>
            <a:r>
              <a:rPr lang="en-US" dirty="0"/>
              <a:t>SecurityEvent</a:t>
            </a:r>
          </a:p>
          <a:p>
            <a:r>
              <a:rPr lang="en-US" dirty="0"/>
              <a:t>| project Computer, Account</a:t>
            </a:r>
          </a:p>
          <a:p>
            <a:endParaRPr lang="en-US" dirty="0"/>
          </a:p>
          <a:p>
            <a:r>
              <a:rPr lang="en-US" dirty="0" err="1"/>
              <a:t>SecurityAlert</a:t>
            </a:r>
            <a:endParaRPr lang="en-US" dirty="0"/>
          </a:p>
          <a:p>
            <a:r>
              <a:rPr lang="en-US" dirty="0"/>
              <a:t>| where </a:t>
            </a:r>
            <a:r>
              <a:rPr lang="en-US" dirty="0" err="1"/>
              <a:t>TimeGenerated</a:t>
            </a:r>
            <a:r>
              <a:rPr lang="en-US" dirty="0"/>
              <a:t> &gt; ago(7d)</a:t>
            </a:r>
          </a:p>
          <a:p>
            <a:r>
              <a:rPr lang="en-US" dirty="0"/>
              <a:t>| extend </a:t>
            </a:r>
            <a:r>
              <a:rPr lang="en-US" dirty="0" err="1"/>
              <a:t>severityOrder</a:t>
            </a:r>
            <a:r>
              <a:rPr lang="en-US" dirty="0"/>
              <a:t> = case (</a:t>
            </a:r>
          </a:p>
          <a:p>
            <a:r>
              <a:rPr lang="en-US" dirty="0"/>
              <a:t>    </a:t>
            </a:r>
            <a:r>
              <a:rPr lang="en-US" dirty="0" err="1"/>
              <a:t>AlertSeverity</a:t>
            </a:r>
            <a:r>
              <a:rPr lang="en-US" dirty="0"/>
              <a:t> == "High", 3,</a:t>
            </a:r>
          </a:p>
          <a:p>
            <a:r>
              <a:rPr lang="en-US" dirty="0"/>
              <a:t>    </a:t>
            </a:r>
            <a:r>
              <a:rPr lang="en-US" dirty="0" err="1"/>
              <a:t>AlertSeverity</a:t>
            </a:r>
            <a:r>
              <a:rPr lang="en-US" dirty="0"/>
              <a:t> == "Medium", 2, </a:t>
            </a:r>
          </a:p>
          <a:p>
            <a:r>
              <a:rPr lang="en-US" dirty="0"/>
              <a:t>    </a:t>
            </a:r>
            <a:r>
              <a:rPr lang="en-US" dirty="0" err="1"/>
              <a:t>AlertSeverity</a:t>
            </a:r>
            <a:r>
              <a:rPr lang="en-US" dirty="0"/>
              <a:t> == "Low", 1,</a:t>
            </a:r>
          </a:p>
          <a:p>
            <a:r>
              <a:rPr lang="en-US" dirty="0"/>
              <a:t>    </a:t>
            </a:r>
            <a:r>
              <a:rPr lang="en-US" dirty="0" err="1"/>
              <a:t>AlertSeverity</a:t>
            </a:r>
            <a:r>
              <a:rPr lang="en-US" dirty="0"/>
              <a:t> == "Informational", 0,</a:t>
            </a:r>
          </a:p>
          <a:p>
            <a:r>
              <a:rPr lang="en-US" dirty="0"/>
              <a:t>    -1)</a:t>
            </a:r>
          </a:p>
          <a:p>
            <a:r>
              <a:rPr lang="en-US" dirty="0"/>
              <a:t>| order by </a:t>
            </a:r>
            <a:r>
              <a:rPr lang="en-US" dirty="0" err="1"/>
              <a:t>severityOrder</a:t>
            </a:r>
            <a:endParaRPr lang="en-US" dirty="0"/>
          </a:p>
          <a:p>
            <a:r>
              <a:rPr lang="en-US" dirty="0"/>
              <a:t>| project-away </a:t>
            </a:r>
            <a:r>
              <a:rPr lang="en-US" dirty="0" err="1"/>
              <a:t>severityOrder</a:t>
            </a:r>
            <a:endParaRPr lang="en-US" dirty="0"/>
          </a:p>
        </p:txBody>
      </p:sp>
      <p:graphicFrame>
        <p:nvGraphicFramePr>
          <p:cNvPr id="7" name="Table 12">
            <a:extLst>
              <a:ext uri="{FF2B5EF4-FFF2-40B4-BE49-F238E27FC236}">
                <a16:creationId xmlns:a16="http://schemas.microsoft.com/office/drawing/2014/main" id="{5837F750-3637-4AA7-9232-B7F6CA7E3626}"/>
              </a:ext>
            </a:extLst>
          </p:cNvPr>
          <p:cNvGraphicFramePr>
            <a:graphicFrameLocks noGrp="1"/>
          </p:cNvGraphicFramePr>
          <p:nvPr>
            <p:extLst>
              <p:ext uri="{D42A27DB-BD31-4B8C-83A1-F6EECF244321}">
                <p14:modId xmlns:p14="http://schemas.microsoft.com/office/powerpoint/2010/main" val="364818313"/>
              </p:ext>
            </p:extLst>
          </p:nvPr>
        </p:nvGraphicFramePr>
        <p:xfrm>
          <a:off x="6615164" y="1457325"/>
          <a:ext cx="5158192" cy="4580904"/>
        </p:xfrm>
        <a:graphic>
          <a:graphicData uri="http://schemas.openxmlformats.org/drawingml/2006/table">
            <a:tbl>
              <a:tblPr firstRow="1" bandRow="1">
                <a:tableStyleId>{5C22544A-7EE6-4342-B048-85BDC9FD1C3A}</a:tableStyleId>
              </a:tblPr>
              <a:tblGrid>
                <a:gridCol w="1867355">
                  <a:extLst>
                    <a:ext uri="{9D8B030D-6E8A-4147-A177-3AD203B41FA5}">
                      <a16:colId xmlns:a16="http://schemas.microsoft.com/office/drawing/2014/main" val="3419358315"/>
                    </a:ext>
                  </a:extLst>
                </a:gridCol>
                <a:gridCol w="3290837">
                  <a:extLst>
                    <a:ext uri="{9D8B030D-6E8A-4147-A177-3AD203B41FA5}">
                      <a16:colId xmlns:a16="http://schemas.microsoft.com/office/drawing/2014/main" val="2428792440"/>
                    </a:ext>
                  </a:extLst>
                </a:gridCol>
              </a:tblGrid>
              <a:tr h="483438">
                <a:tc>
                  <a:txBody>
                    <a:bodyPr/>
                    <a:lstStyle/>
                    <a:p>
                      <a:r>
                        <a:rPr lang="en-US" sz="2000" dirty="0">
                          <a:solidFill>
                            <a:schemeClr val="bg1"/>
                          </a:solidFill>
                          <a:highlight>
                            <a:srgbClr val="000000"/>
                          </a:highlight>
                          <a:latin typeface="+mj-lt"/>
                        </a:rPr>
                        <a:t>Operator</a:t>
                      </a:r>
                    </a:p>
                  </a:txBody>
                  <a:tcPr marL="89642" marR="89642" marT="89642" marB="89642">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Description</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185272790"/>
                  </a:ext>
                </a:extLst>
              </a:tr>
              <a:tr h="45299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rgbClr val="000000"/>
                          </a:solidFill>
                          <a:effectLst/>
                          <a:uLnTx/>
                          <a:uFillTx/>
                          <a:latin typeface="+mj-lt"/>
                          <a:ea typeface="+mn-ea"/>
                          <a:cs typeface="+mn-cs"/>
                        </a:rPr>
                        <a:t>project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Select the columns to include, rename or drop, and insert new computed columns.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7269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project-away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Select what columns from the input to exclude from the output.</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7269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project-keep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Select what columns from the input to keep in the output.</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7269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project-rename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Select the columns to rename in the resulting output.</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r h="7269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project-reorder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Set the column order in the resulting output.</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79037280"/>
                  </a:ext>
                </a:extLst>
              </a:tr>
            </a:tbl>
          </a:graphicData>
        </a:graphic>
      </p:graphicFrame>
    </p:spTree>
    <p:extLst>
      <p:ext uri="{BB962C8B-B14F-4D97-AF65-F5344CB8AC3E}">
        <p14:creationId xmlns:p14="http://schemas.microsoft.com/office/powerpoint/2010/main" val="3193449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817505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 Analyze query results using KQL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847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Summarize data using KQL statements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Render visualizations using KQL statements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827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summarize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231471"/>
            <a:ext cx="6069706" cy="5186035"/>
          </a:xfrm>
        </p:spPr>
        <p:txBody>
          <a:bodyPr/>
          <a:lstStyle/>
          <a:p>
            <a:r>
              <a:rPr lang="en-US" dirty="0"/>
              <a:t>SecurityEvent</a:t>
            </a:r>
          </a:p>
          <a:p>
            <a:r>
              <a:rPr lang="en-US" dirty="0"/>
              <a:t>| summarize count() by Process, Computer</a:t>
            </a:r>
          </a:p>
          <a:p>
            <a:endParaRPr lang="en-US" dirty="0"/>
          </a:p>
          <a:p>
            <a:r>
              <a:rPr lang="en-US" dirty="0"/>
              <a:t>let timeframe = 1d;</a:t>
            </a:r>
          </a:p>
          <a:p>
            <a:r>
              <a:rPr lang="en-US" dirty="0" err="1"/>
              <a:t>SigninLogs</a:t>
            </a:r>
            <a:endParaRPr lang="en-US" dirty="0"/>
          </a:p>
          <a:p>
            <a:r>
              <a:rPr lang="en-US" dirty="0"/>
              <a:t>| where </a:t>
            </a:r>
            <a:r>
              <a:rPr lang="en-US" dirty="0" err="1"/>
              <a:t>TimeGenerated</a:t>
            </a:r>
            <a:r>
              <a:rPr lang="en-US" dirty="0"/>
              <a:t> &gt;= ago(timeframe)</a:t>
            </a:r>
          </a:p>
          <a:p>
            <a:r>
              <a:rPr lang="en-US" dirty="0"/>
              <a:t>| where </a:t>
            </a:r>
            <a:r>
              <a:rPr lang="en-US" dirty="0" err="1"/>
              <a:t>ResultType</a:t>
            </a:r>
            <a:r>
              <a:rPr lang="en-US" dirty="0"/>
              <a:t> == "50057"</a:t>
            </a:r>
          </a:p>
          <a:p>
            <a:r>
              <a:rPr lang="en-US" dirty="0"/>
              <a:t>| where </a:t>
            </a:r>
            <a:r>
              <a:rPr lang="en-US" dirty="0" err="1"/>
              <a:t>ResultDescription</a:t>
            </a:r>
            <a:r>
              <a:rPr lang="en-US" dirty="0"/>
              <a:t> =~ "User account is disabled. The account has been disabled by an administrator."</a:t>
            </a:r>
          </a:p>
          <a:p>
            <a:r>
              <a:rPr lang="en-US" dirty="0"/>
              <a:t>| summarize </a:t>
            </a:r>
            <a:r>
              <a:rPr lang="en-US" dirty="0" err="1"/>
              <a:t>applicationCount</a:t>
            </a:r>
            <a:r>
              <a:rPr lang="en-US" dirty="0"/>
              <a:t> = </a:t>
            </a:r>
            <a:r>
              <a:rPr lang="en-US" dirty="0" err="1"/>
              <a:t>dcount</a:t>
            </a:r>
            <a:r>
              <a:rPr lang="en-US" dirty="0"/>
              <a:t>(</a:t>
            </a:r>
            <a:r>
              <a:rPr lang="en-US" dirty="0" err="1"/>
              <a:t>AppDisplayName</a:t>
            </a:r>
            <a:r>
              <a:rPr lang="en-US" dirty="0"/>
              <a:t>) by </a:t>
            </a:r>
            <a:r>
              <a:rPr lang="en-US" dirty="0" err="1"/>
              <a:t>UserPrincipalName</a:t>
            </a:r>
            <a:r>
              <a:rPr lang="en-US" dirty="0"/>
              <a:t>, </a:t>
            </a:r>
            <a:r>
              <a:rPr lang="en-US" dirty="0" err="1"/>
              <a:t>IPAddress</a:t>
            </a:r>
            <a:endParaRPr lang="en-US" dirty="0"/>
          </a:p>
          <a:p>
            <a:r>
              <a:rPr lang="en-US" dirty="0"/>
              <a:t>| where </a:t>
            </a:r>
            <a:r>
              <a:rPr lang="en-US" dirty="0" err="1"/>
              <a:t>applicationCount</a:t>
            </a:r>
            <a:r>
              <a:rPr lang="en-US" dirty="0"/>
              <a:t> &gt;= 3</a:t>
            </a:r>
          </a:p>
        </p:txBody>
      </p:sp>
      <p:graphicFrame>
        <p:nvGraphicFramePr>
          <p:cNvPr id="7" name="Table 12">
            <a:extLst>
              <a:ext uri="{FF2B5EF4-FFF2-40B4-BE49-F238E27FC236}">
                <a16:creationId xmlns:a16="http://schemas.microsoft.com/office/drawing/2014/main" id="{5837F750-3637-4AA7-9232-B7F6CA7E3626}"/>
              </a:ext>
            </a:extLst>
          </p:cNvPr>
          <p:cNvGraphicFramePr>
            <a:graphicFrameLocks noGrp="1"/>
          </p:cNvGraphicFramePr>
          <p:nvPr>
            <p:extLst>
              <p:ext uri="{D42A27DB-BD31-4B8C-83A1-F6EECF244321}">
                <p14:modId xmlns:p14="http://schemas.microsoft.com/office/powerpoint/2010/main" val="476636475"/>
              </p:ext>
            </p:extLst>
          </p:nvPr>
        </p:nvGraphicFramePr>
        <p:xfrm>
          <a:off x="6615164" y="1457325"/>
          <a:ext cx="5158192" cy="4610413"/>
        </p:xfrm>
        <a:graphic>
          <a:graphicData uri="http://schemas.openxmlformats.org/drawingml/2006/table">
            <a:tbl>
              <a:tblPr firstRow="1" bandRow="1">
                <a:tableStyleId>{5C22544A-7EE6-4342-B048-85BDC9FD1C3A}</a:tableStyleId>
              </a:tblPr>
              <a:tblGrid>
                <a:gridCol w="1867355">
                  <a:extLst>
                    <a:ext uri="{9D8B030D-6E8A-4147-A177-3AD203B41FA5}">
                      <a16:colId xmlns:a16="http://schemas.microsoft.com/office/drawing/2014/main" val="3419358315"/>
                    </a:ext>
                  </a:extLst>
                </a:gridCol>
                <a:gridCol w="3290837">
                  <a:extLst>
                    <a:ext uri="{9D8B030D-6E8A-4147-A177-3AD203B41FA5}">
                      <a16:colId xmlns:a16="http://schemas.microsoft.com/office/drawing/2014/main" val="2428792440"/>
                    </a:ext>
                  </a:extLst>
                </a:gridCol>
              </a:tblGrid>
              <a:tr h="483438">
                <a:tc>
                  <a:txBody>
                    <a:bodyPr/>
                    <a:lstStyle/>
                    <a:p>
                      <a:r>
                        <a:rPr lang="en-US" sz="2000" dirty="0">
                          <a:solidFill>
                            <a:schemeClr val="bg1"/>
                          </a:solidFill>
                          <a:latin typeface="+mj-lt"/>
                        </a:rPr>
                        <a:t>Function(s)</a:t>
                      </a:r>
                      <a:endParaRPr lang="en-US" sz="2000" dirty="0">
                        <a:solidFill>
                          <a:schemeClr val="bg1"/>
                        </a:solidFill>
                        <a:highlight>
                          <a:srgbClr val="000000"/>
                        </a:highlight>
                        <a:latin typeface="+mj-lt"/>
                      </a:endParaRPr>
                    </a:p>
                  </a:txBody>
                  <a:tcPr marL="89642" marR="89642" marT="89642" marB="89642">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Description</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185272790"/>
                  </a:ext>
                </a:extLst>
              </a:tr>
              <a:tr h="45299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rgbClr val="000000"/>
                          </a:solidFill>
                          <a:effectLst/>
                          <a:uLnTx/>
                          <a:uFillTx/>
                          <a:latin typeface="+mj-lt"/>
                          <a:ea typeface="+mn-ea"/>
                          <a:cs typeface="+mn-cs"/>
                        </a:rPr>
                        <a:t>count(), </a:t>
                      </a:r>
                      <a:r>
                        <a:rPr kumimoji="0" lang="en-US" sz="1800" b="0" i="0" u="none" strike="noStrike" kern="1200" cap="none" spc="0" normalizeH="0" baseline="0" dirty="0" err="1">
                          <a:ln>
                            <a:noFill/>
                          </a:ln>
                          <a:solidFill>
                            <a:srgbClr val="000000"/>
                          </a:solidFill>
                          <a:effectLst/>
                          <a:uLnTx/>
                          <a:uFillTx/>
                          <a:latin typeface="+mj-lt"/>
                          <a:ea typeface="+mn-ea"/>
                          <a:cs typeface="+mn-cs"/>
                        </a:rPr>
                        <a:t>countif</a:t>
                      </a:r>
                      <a:r>
                        <a:rPr kumimoji="0" lang="en-US" sz="1800" b="0" i="0" u="none" strike="noStrike" kern="1200" cap="none" spc="0" normalizeH="0" baseline="0" dirty="0">
                          <a:ln>
                            <a:noFill/>
                          </a:ln>
                          <a:solidFill>
                            <a:srgbClr val="000000"/>
                          </a:solidFill>
                          <a:effectLst/>
                          <a:uLnTx/>
                          <a:uFillTx/>
                          <a:latin typeface="+mj-lt"/>
                          <a:ea typeface="+mn-ea"/>
                          <a:cs typeface="+mn-cs"/>
                        </a:rPr>
                        <a: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Returns a count of the records per summarization group</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7269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dcount</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r>
                        <a:rPr kumimoji="0" lang="en-US" sz="1800" b="0" i="0" u="none" strike="noStrike" kern="1200" cap="none" spc="0" normalizeH="0" baseline="0" noProof="0" dirty="0" err="1">
                          <a:ln>
                            <a:noFill/>
                          </a:ln>
                          <a:solidFill>
                            <a:srgbClr val="000000"/>
                          </a:solidFill>
                          <a:effectLst/>
                          <a:uLnTx/>
                          <a:uFillTx/>
                          <a:latin typeface="+mj-lt"/>
                          <a:ea typeface="+mn-ea"/>
                          <a:cs typeface="+mn-cs"/>
                        </a:rPr>
                        <a:t>dcountif</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Returns an estimate for the number of distinct values taken by a scalar expression in the summary group.</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7269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avg(), </a:t>
                      </a:r>
                      <a:r>
                        <a:rPr kumimoji="0" lang="en-US" sz="1800" b="0" i="0" u="none" strike="noStrike" kern="1200" cap="none" spc="0" normalizeH="0" baseline="0" noProof="0" dirty="0" err="1">
                          <a:ln>
                            <a:noFill/>
                          </a:ln>
                          <a:solidFill>
                            <a:srgbClr val="000000"/>
                          </a:solidFill>
                          <a:effectLst/>
                          <a:uLnTx/>
                          <a:uFillTx/>
                          <a:latin typeface="+mj-lt"/>
                          <a:ea typeface="+mn-ea"/>
                          <a:cs typeface="+mn-cs"/>
                        </a:rPr>
                        <a:t>avgif</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Calculates the average of Expr across the group.</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7269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Max(), </a:t>
                      </a:r>
                      <a:r>
                        <a:rPr kumimoji="0" lang="en-US" sz="1800" b="0" i="0" u="none" strike="noStrike" kern="1200" cap="none" spc="0" normalizeH="0" baseline="0" noProof="0" dirty="0" err="1">
                          <a:ln>
                            <a:noFill/>
                          </a:ln>
                          <a:solidFill>
                            <a:srgbClr val="000000"/>
                          </a:solidFill>
                          <a:effectLst/>
                          <a:uLnTx/>
                          <a:uFillTx/>
                          <a:latin typeface="+mj-lt"/>
                          <a:ea typeface="+mn-ea"/>
                          <a:cs typeface="+mn-cs"/>
                        </a:rPr>
                        <a:t>maxif</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Returns the maximum value across the group.</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r h="7269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sum(), </a:t>
                      </a:r>
                      <a:r>
                        <a:rPr kumimoji="0" lang="en-US" sz="1800" b="0" i="0" u="none" strike="noStrike" kern="1200" cap="none" spc="0" normalizeH="0" baseline="0" noProof="0" dirty="0" err="1">
                          <a:ln>
                            <a:noFill/>
                          </a:ln>
                          <a:solidFill>
                            <a:srgbClr val="000000"/>
                          </a:solidFill>
                          <a:effectLst/>
                          <a:uLnTx/>
                          <a:uFillTx/>
                          <a:latin typeface="+mj-lt"/>
                          <a:ea typeface="+mn-ea"/>
                          <a:cs typeface="+mn-cs"/>
                        </a:rPr>
                        <a:t>sumif</a:t>
                      </a:r>
                      <a:r>
                        <a:rPr kumimoji="0" lang="en-US" sz="1800" b="0" i="0" u="none" strike="noStrike" kern="1200" cap="none" spc="0" normalizeH="0" baseline="0" noProof="0" dirty="0">
                          <a:ln>
                            <a:noFill/>
                          </a:ln>
                          <a:solidFill>
                            <a:srgbClr val="000000"/>
                          </a:solidFill>
                          <a:effectLst/>
                          <a:uLnTx/>
                          <a:uFillTx/>
                          <a:latin typeface="+mj-lt"/>
                          <a:ea typeface="+mn-ea"/>
                          <a:cs typeface="+mn-cs"/>
                        </a:rPr>
                        <a: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Calculates the sum of Expr across the group.</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79037280"/>
                  </a:ext>
                </a:extLst>
              </a:tr>
            </a:tbl>
          </a:graphicData>
        </a:graphic>
      </p:graphicFrame>
    </p:spTree>
    <p:extLst>
      <p:ext uri="{BB962C8B-B14F-4D97-AF65-F5344CB8AC3E}">
        <p14:creationId xmlns:p14="http://schemas.microsoft.com/office/powerpoint/2010/main" val="24578752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summarize operator to filter results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3185487"/>
          </a:xfrm>
        </p:spPr>
        <p:txBody>
          <a:bodyPr/>
          <a:lstStyle/>
          <a:p>
            <a:r>
              <a:rPr lang="en-US" dirty="0"/>
              <a:t>SecurityEvent </a:t>
            </a:r>
          </a:p>
          <a:p>
            <a:r>
              <a:rPr lang="en-US" dirty="0"/>
              <a:t>| where Computer == "SQL12.NA.contosohotels.com"</a:t>
            </a:r>
          </a:p>
          <a:p>
            <a:r>
              <a:rPr lang="en-US" dirty="0"/>
              <a:t>| summarize </a:t>
            </a:r>
            <a:r>
              <a:rPr lang="en-US" dirty="0" err="1"/>
              <a:t>arg_max</a:t>
            </a:r>
            <a:r>
              <a:rPr lang="en-US" dirty="0"/>
              <a:t>(</a:t>
            </a:r>
            <a:r>
              <a:rPr lang="en-US" dirty="0" err="1"/>
              <a:t>TimeGenerated</a:t>
            </a:r>
            <a:r>
              <a:rPr lang="en-US" dirty="0"/>
              <a:t>,*) by Computer</a:t>
            </a:r>
          </a:p>
          <a:p>
            <a:endParaRPr lang="en-US" dirty="0"/>
          </a:p>
          <a:p>
            <a:r>
              <a:rPr lang="en-US" dirty="0"/>
              <a:t>SecurityEvent </a:t>
            </a:r>
          </a:p>
          <a:p>
            <a:r>
              <a:rPr lang="en-US" dirty="0"/>
              <a:t>| where Computer == "SQL12.NA.contosohotels.com"</a:t>
            </a:r>
          </a:p>
          <a:p>
            <a:r>
              <a:rPr lang="en-US" dirty="0"/>
              <a:t>| summarize </a:t>
            </a:r>
            <a:r>
              <a:rPr lang="en-US" dirty="0" err="1"/>
              <a:t>arg_min</a:t>
            </a:r>
            <a:r>
              <a:rPr lang="en-US" dirty="0"/>
              <a:t>(</a:t>
            </a:r>
            <a:r>
              <a:rPr lang="en-US" dirty="0" err="1"/>
              <a:t>TimeGenerated</a:t>
            </a:r>
            <a:r>
              <a:rPr lang="en-US" dirty="0"/>
              <a:t>,*) by Computer</a:t>
            </a:r>
          </a:p>
          <a:p>
            <a:endParaRPr lang="en-US" dirty="0"/>
          </a:p>
        </p:txBody>
      </p:sp>
    </p:spTree>
    <p:extLst>
      <p:ext uri="{BB962C8B-B14F-4D97-AF65-F5344CB8AC3E}">
        <p14:creationId xmlns:p14="http://schemas.microsoft.com/office/powerpoint/2010/main" val="26709007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summarize operator to prepare data</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3185487"/>
          </a:xfrm>
        </p:spPr>
        <p:txBody>
          <a:bodyPr/>
          <a:lstStyle/>
          <a:p>
            <a:r>
              <a:rPr lang="en-US" dirty="0"/>
              <a:t>SecurityEvent</a:t>
            </a:r>
          </a:p>
          <a:p>
            <a:r>
              <a:rPr lang="en-US" dirty="0"/>
              <a:t>| where EventID == "4624"</a:t>
            </a:r>
          </a:p>
          <a:p>
            <a:r>
              <a:rPr lang="en-US" dirty="0"/>
              <a:t>| summarize </a:t>
            </a:r>
            <a:r>
              <a:rPr lang="en-US" dirty="0" err="1"/>
              <a:t>make_list</a:t>
            </a:r>
            <a:r>
              <a:rPr lang="en-US" dirty="0"/>
              <a:t>(Account) by Computer</a:t>
            </a:r>
          </a:p>
          <a:p>
            <a:endParaRPr lang="en-US" dirty="0"/>
          </a:p>
          <a:p>
            <a:endParaRPr lang="en-US" dirty="0"/>
          </a:p>
          <a:p>
            <a:r>
              <a:rPr lang="en-US" dirty="0"/>
              <a:t>SecurityEvent</a:t>
            </a:r>
          </a:p>
          <a:p>
            <a:r>
              <a:rPr lang="en-US" dirty="0"/>
              <a:t>| where EventID == "4624"</a:t>
            </a:r>
          </a:p>
          <a:p>
            <a:r>
              <a:rPr lang="en-US" dirty="0"/>
              <a:t>| summarize </a:t>
            </a:r>
            <a:r>
              <a:rPr lang="en-US" dirty="0" err="1"/>
              <a:t>make_set</a:t>
            </a:r>
            <a:r>
              <a:rPr lang="en-US" dirty="0"/>
              <a:t>(Account) by Computer</a:t>
            </a:r>
          </a:p>
        </p:txBody>
      </p:sp>
    </p:spTree>
    <p:extLst>
      <p:ext uri="{BB962C8B-B14F-4D97-AF65-F5344CB8AC3E}">
        <p14:creationId xmlns:p14="http://schemas.microsoft.com/office/powerpoint/2010/main" val="19058232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render operator to create visualizations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4" y="1457325"/>
            <a:ext cx="6069706" cy="3108543"/>
          </a:xfrm>
        </p:spPr>
        <p:txBody>
          <a:bodyPr/>
          <a:lstStyle/>
          <a:p>
            <a:r>
              <a:rPr lang="en-US" dirty="0"/>
              <a:t>SecurityEvent </a:t>
            </a:r>
          </a:p>
          <a:p>
            <a:r>
              <a:rPr lang="en-US" dirty="0"/>
              <a:t>| summarize count() by Account</a:t>
            </a:r>
          </a:p>
          <a:p>
            <a:r>
              <a:rPr lang="en-US" dirty="0"/>
              <a:t>| render </a:t>
            </a:r>
            <a:r>
              <a:rPr lang="en-US" dirty="0" err="1"/>
              <a:t>barchart</a:t>
            </a:r>
            <a:endParaRPr lang="en-US" dirty="0"/>
          </a:p>
          <a:p>
            <a:endParaRPr lang="en-US" dirty="0"/>
          </a:p>
          <a:p>
            <a:r>
              <a:rPr lang="en-US" dirty="0"/>
              <a:t>SecurityEvent </a:t>
            </a:r>
          </a:p>
          <a:p>
            <a:r>
              <a:rPr lang="en-US" dirty="0"/>
              <a:t>| summarize count() by bin(</a:t>
            </a:r>
            <a:r>
              <a:rPr lang="en-US" dirty="0" err="1"/>
              <a:t>TimeGenerated</a:t>
            </a:r>
            <a:r>
              <a:rPr lang="en-US" dirty="0"/>
              <a:t>, 1d) </a:t>
            </a:r>
          </a:p>
          <a:p>
            <a:r>
              <a:rPr lang="en-US" dirty="0"/>
              <a:t>| render </a:t>
            </a:r>
            <a:r>
              <a:rPr lang="en-US" dirty="0" err="1"/>
              <a:t>timechart</a:t>
            </a:r>
            <a:endParaRPr lang="en-US" dirty="0"/>
          </a:p>
        </p:txBody>
      </p:sp>
      <p:graphicFrame>
        <p:nvGraphicFramePr>
          <p:cNvPr id="5" name="Table 12">
            <a:extLst>
              <a:ext uri="{FF2B5EF4-FFF2-40B4-BE49-F238E27FC236}">
                <a16:creationId xmlns:a16="http://schemas.microsoft.com/office/drawing/2014/main" id="{E55D4AFB-21E8-483A-B23C-52103E3614D3}"/>
              </a:ext>
            </a:extLst>
          </p:cNvPr>
          <p:cNvGraphicFramePr>
            <a:graphicFrameLocks noGrp="1"/>
          </p:cNvGraphicFramePr>
          <p:nvPr>
            <p:extLst>
              <p:ext uri="{D42A27DB-BD31-4B8C-83A1-F6EECF244321}">
                <p14:modId xmlns:p14="http://schemas.microsoft.com/office/powerpoint/2010/main" val="3837233245"/>
              </p:ext>
            </p:extLst>
          </p:nvPr>
        </p:nvGraphicFramePr>
        <p:xfrm>
          <a:off x="6897265" y="1457325"/>
          <a:ext cx="1876516" cy="3168127"/>
        </p:xfrm>
        <a:graphic>
          <a:graphicData uri="http://schemas.openxmlformats.org/drawingml/2006/table">
            <a:tbl>
              <a:tblPr firstRow="1" bandRow="1">
                <a:tableStyleId>{5C22544A-7EE6-4342-B048-85BDC9FD1C3A}</a:tableStyleId>
              </a:tblPr>
              <a:tblGrid>
                <a:gridCol w="1876516">
                  <a:extLst>
                    <a:ext uri="{9D8B030D-6E8A-4147-A177-3AD203B41FA5}">
                      <a16:colId xmlns:a16="http://schemas.microsoft.com/office/drawing/2014/main" val="2428792440"/>
                    </a:ext>
                  </a:extLst>
                </a:gridCol>
              </a:tblGrid>
              <a:tr h="47809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Visualizations</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185272790"/>
                  </a:ext>
                </a:extLst>
              </a:tr>
              <a:tr h="442983">
                <a:tc>
                  <a:txBody>
                    <a:bodyPr/>
                    <a:lstStyle/>
                    <a:p>
                      <a:r>
                        <a:rPr lang="en-US" sz="1700" dirty="0" err="1">
                          <a:solidFill>
                            <a:schemeClr val="tx1"/>
                          </a:solidFill>
                        </a:rPr>
                        <a:t>areachart</a:t>
                      </a:r>
                      <a:endParaRPr lang="en-US" sz="1700" dirty="0">
                        <a:solidFill>
                          <a:schemeClr val="tx1"/>
                        </a:solidFill>
                      </a:endParaRP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448212">
                <a:tc>
                  <a:txBody>
                    <a:bodyPr/>
                    <a:lstStyle/>
                    <a:p>
                      <a:r>
                        <a:rPr lang="en-US" sz="1700" dirty="0" err="1">
                          <a:solidFill>
                            <a:schemeClr val="tx1"/>
                          </a:solidFill>
                        </a:rPr>
                        <a:t>barchart</a:t>
                      </a:r>
                      <a:endParaRPr lang="en-US" sz="1700" dirty="0">
                        <a:solidFill>
                          <a:schemeClr val="tx1"/>
                        </a:solidFill>
                      </a:endParaRP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r>
                        <a:rPr lang="en-US" sz="1700" dirty="0" err="1">
                          <a:solidFill>
                            <a:schemeClr val="tx1"/>
                          </a:solidFill>
                        </a:rPr>
                        <a:t>columnchart</a:t>
                      </a:r>
                      <a:endParaRPr lang="en-US" sz="1700" dirty="0">
                        <a:solidFill>
                          <a:schemeClr val="tx1"/>
                        </a:solidFill>
                      </a:endParaRP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448212">
                <a:tc>
                  <a:txBody>
                    <a:bodyPr/>
                    <a:lstStyle/>
                    <a:p>
                      <a:r>
                        <a:rPr lang="en-US" sz="1700" dirty="0" err="1">
                          <a:solidFill>
                            <a:schemeClr val="tx1"/>
                          </a:solidFill>
                        </a:rPr>
                        <a:t>piechart</a:t>
                      </a:r>
                      <a:endParaRPr lang="en-US" sz="1700" dirty="0">
                        <a:solidFill>
                          <a:schemeClr val="tx1"/>
                        </a:solidFill>
                      </a:endParaRP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r h="448212">
                <a:tc>
                  <a:txBody>
                    <a:bodyPr/>
                    <a:lstStyle/>
                    <a:p>
                      <a:r>
                        <a:rPr lang="en-US" sz="1700" dirty="0" err="1">
                          <a:solidFill>
                            <a:schemeClr val="tx1"/>
                          </a:solidFill>
                        </a:rPr>
                        <a:t>scatterchart</a:t>
                      </a:r>
                      <a:endParaRPr lang="en-US" sz="1700" dirty="0">
                        <a:solidFill>
                          <a:schemeClr val="tx1"/>
                        </a:solidFill>
                      </a:endParaRP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79037280"/>
                  </a:ext>
                </a:extLst>
              </a:tr>
              <a:tr h="448212">
                <a:tc>
                  <a:txBody>
                    <a:bodyPr/>
                    <a:lstStyle/>
                    <a:p>
                      <a:r>
                        <a:rPr lang="en-US" sz="1700" dirty="0" err="1">
                          <a:solidFill>
                            <a:schemeClr val="tx1"/>
                          </a:solidFill>
                        </a:rPr>
                        <a:t>timechart</a:t>
                      </a:r>
                      <a:endParaRPr lang="en-US" sz="1700" dirty="0">
                        <a:solidFill>
                          <a:schemeClr val="tx1"/>
                        </a:solidFill>
                      </a:endParaRP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94744521"/>
                  </a:ext>
                </a:extLst>
              </a:tr>
            </a:tbl>
          </a:graphicData>
        </a:graphic>
      </p:graphicFrame>
    </p:spTree>
    <p:extLst>
      <p:ext uri="{BB962C8B-B14F-4D97-AF65-F5344CB8AC3E}">
        <p14:creationId xmlns:p14="http://schemas.microsoft.com/office/powerpoint/2010/main" val="28395130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Module 4:</a:t>
            </a:r>
            <a:br>
              <a:rPr lang="en-US" sz="3600" dirty="0">
                <a:solidFill>
                  <a:schemeClr val="tx1"/>
                </a:solidFill>
              </a:rPr>
            </a:br>
            <a:r>
              <a:rPr lang="en-US" sz="3600" dirty="0">
                <a:solidFill>
                  <a:schemeClr val="tx1"/>
                </a:solidFill>
              </a:rPr>
              <a:t>Create queries for Azure Sentinel using Kusto Query Language (KQL)</a:t>
            </a:r>
          </a:p>
        </p:txBody>
      </p:sp>
    </p:spTree>
    <p:extLst>
      <p:ext uri="{BB962C8B-B14F-4D97-AF65-F5344CB8AC3E}">
        <p14:creationId xmlns:p14="http://schemas.microsoft.com/office/powerpoint/2010/main" val="21823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30964876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Build multi-table statements using KQL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7161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Create queries using unions to merge results from multiple tables using KQL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Merge two tables with the join operator using KQL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4647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union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2416046"/>
          </a:xfrm>
        </p:spPr>
        <p:txBody>
          <a:bodyPr/>
          <a:lstStyle/>
          <a:p>
            <a:r>
              <a:rPr lang="en-US" dirty="0"/>
              <a:t>SecurityEvent </a:t>
            </a:r>
          </a:p>
          <a:p>
            <a:r>
              <a:rPr lang="en-US" dirty="0"/>
              <a:t>| union </a:t>
            </a:r>
            <a:r>
              <a:rPr lang="en-US" dirty="0" err="1"/>
              <a:t>SecurityAlert</a:t>
            </a:r>
            <a:r>
              <a:rPr lang="en-US" dirty="0"/>
              <a:t>  </a:t>
            </a:r>
          </a:p>
          <a:p>
            <a:endParaRPr lang="en-US" dirty="0"/>
          </a:p>
          <a:p>
            <a:endParaRPr lang="en-US" dirty="0"/>
          </a:p>
          <a:p>
            <a:r>
              <a:rPr lang="en-US" dirty="0"/>
              <a:t>union Security* </a:t>
            </a:r>
          </a:p>
          <a:p>
            <a:r>
              <a:rPr lang="en-US" dirty="0"/>
              <a:t>| summarize count() by Type</a:t>
            </a:r>
          </a:p>
        </p:txBody>
      </p:sp>
    </p:spTree>
    <p:extLst>
      <p:ext uri="{BB962C8B-B14F-4D97-AF65-F5344CB8AC3E}">
        <p14:creationId xmlns:p14="http://schemas.microsoft.com/office/powerpoint/2010/main" val="27940145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join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9620301" cy="4570482"/>
          </a:xfrm>
        </p:spPr>
        <p:txBody>
          <a:bodyPr/>
          <a:lstStyle/>
          <a:p>
            <a:r>
              <a:rPr lang="en-US" dirty="0"/>
              <a:t>SecurityEvent </a:t>
            </a:r>
          </a:p>
          <a:p>
            <a:r>
              <a:rPr lang="en-US" dirty="0"/>
              <a:t>| where EventID == "4624" </a:t>
            </a:r>
          </a:p>
          <a:p>
            <a:r>
              <a:rPr lang="en-US" dirty="0"/>
              <a:t>| summarize </a:t>
            </a:r>
            <a:r>
              <a:rPr lang="en-US" dirty="0" err="1"/>
              <a:t>LogOnCount</a:t>
            </a:r>
            <a:r>
              <a:rPr lang="en-US" dirty="0"/>
              <a:t>=count() by EventID, Account </a:t>
            </a:r>
          </a:p>
          <a:p>
            <a:r>
              <a:rPr lang="en-US" dirty="0"/>
              <a:t>| project </a:t>
            </a:r>
            <a:r>
              <a:rPr lang="en-US" dirty="0" err="1"/>
              <a:t>LogOnCount</a:t>
            </a:r>
            <a:r>
              <a:rPr lang="en-US" dirty="0"/>
              <a:t>, Account </a:t>
            </a:r>
          </a:p>
          <a:p>
            <a:r>
              <a:rPr lang="en-US" dirty="0"/>
              <a:t>| join kind = inner (</a:t>
            </a:r>
          </a:p>
          <a:p>
            <a:r>
              <a:rPr lang="en-US" dirty="0"/>
              <a:t>     SecurityEvent </a:t>
            </a:r>
          </a:p>
          <a:p>
            <a:r>
              <a:rPr lang="en-US" dirty="0"/>
              <a:t>     | where EventID == "4634" </a:t>
            </a:r>
          </a:p>
          <a:p>
            <a:r>
              <a:rPr lang="en-US" dirty="0"/>
              <a:t>     | summarize </a:t>
            </a:r>
            <a:r>
              <a:rPr lang="en-US" dirty="0" err="1"/>
              <a:t>LogOffCount</a:t>
            </a:r>
            <a:r>
              <a:rPr lang="en-US" dirty="0"/>
              <a:t>=count() by EventID, Account </a:t>
            </a:r>
          </a:p>
          <a:p>
            <a:r>
              <a:rPr lang="en-US" dirty="0"/>
              <a:t>     | project </a:t>
            </a:r>
            <a:r>
              <a:rPr lang="en-US" dirty="0" err="1"/>
              <a:t>LogOffCount</a:t>
            </a:r>
            <a:r>
              <a:rPr lang="en-US" dirty="0"/>
              <a:t>, Account </a:t>
            </a:r>
          </a:p>
          <a:p>
            <a:r>
              <a:rPr lang="en-US" dirty="0"/>
              <a:t>) on Account</a:t>
            </a:r>
          </a:p>
        </p:txBody>
      </p:sp>
    </p:spTree>
    <p:extLst>
      <p:ext uri="{BB962C8B-B14F-4D97-AF65-F5344CB8AC3E}">
        <p14:creationId xmlns:p14="http://schemas.microsoft.com/office/powerpoint/2010/main" val="20283233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Use the join operator (continued) </a:t>
            </a:r>
          </a:p>
        </p:txBody>
      </p:sp>
      <p:sp>
        <p:nvSpPr>
          <p:cNvPr id="2" name="Text Placeholder 1">
            <a:extLst>
              <a:ext uri="{FF2B5EF4-FFF2-40B4-BE49-F238E27FC236}">
                <a16:creationId xmlns:a16="http://schemas.microsoft.com/office/drawing/2014/main" id="{44A49DAE-79D6-48FB-BB90-ED534D0C7C09}"/>
              </a:ext>
            </a:extLst>
          </p:cNvPr>
          <p:cNvSpPr>
            <a:spLocks noGrp="1"/>
          </p:cNvSpPr>
          <p:nvPr>
            <p:ph type="body" sz="quarter" idx="10"/>
          </p:nvPr>
        </p:nvSpPr>
        <p:spPr>
          <a:xfrm>
            <a:off x="418643" y="1083334"/>
            <a:ext cx="11341268" cy="707886"/>
          </a:xfrm>
        </p:spPr>
        <p:txBody>
          <a:bodyPr lIns="0"/>
          <a:lstStyle/>
          <a:p>
            <a:r>
              <a:rPr lang="en-US" spc="0" dirty="0">
                <a:latin typeface="+mn-lt"/>
              </a:rPr>
              <a:t>When joining tables, you use Join flavors to determine the joining behavior. It is essential to understand the impact of records on the left and right side based on the join flavor.</a:t>
            </a:r>
          </a:p>
        </p:txBody>
      </p:sp>
      <p:pic>
        <p:nvPicPr>
          <p:cNvPr id="3" name="Picture 2" descr="Shape&#10;&#10;Description automatically generated">
            <a:extLst>
              <a:ext uri="{FF2B5EF4-FFF2-40B4-BE49-F238E27FC236}">
                <a16:creationId xmlns:a16="http://schemas.microsoft.com/office/drawing/2014/main" id="{69D06F75-20DE-465C-B042-F532A3CFEC88}"/>
              </a:ext>
            </a:extLst>
          </p:cNvPr>
          <p:cNvPicPr>
            <a:picLocks noChangeAspect="1"/>
          </p:cNvPicPr>
          <p:nvPr/>
        </p:nvPicPr>
        <p:blipFill>
          <a:blip r:embed="rId3"/>
          <a:stretch>
            <a:fillRect/>
          </a:stretch>
        </p:blipFill>
        <p:spPr>
          <a:xfrm>
            <a:off x="683362" y="1791220"/>
            <a:ext cx="8447835" cy="4283521"/>
          </a:xfrm>
          <a:prstGeom prst="rect">
            <a:avLst/>
          </a:prstGeom>
        </p:spPr>
      </p:pic>
    </p:spTree>
    <p:extLst>
      <p:ext uri="{BB962C8B-B14F-4D97-AF65-F5344CB8AC3E}">
        <p14:creationId xmlns:p14="http://schemas.microsoft.com/office/powerpoint/2010/main" val="19549361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08033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240472"/>
            <a:ext cx="8852145" cy="380169"/>
          </a:xfrm>
        </p:spPr>
        <p:txBody>
          <a:bodyPr/>
          <a:lstStyle/>
          <a:p>
            <a:r>
              <a:rPr lang="en-US" dirty="0"/>
              <a:t>Lesson 4: Work with string data using KQL statements</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4879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Extract data from unstructured string fields using KQL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Extract data from structured string data using KQL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web page showing a profile of two people">
            <a:extLst>
              <a:ext uri="{FF2B5EF4-FFF2-40B4-BE49-F238E27FC236}">
                <a16:creationId xmlns:a16="http://schemas.microsoft.com/office/drawing/2014/main" id="{2C0E7B1B-FFE4-43BC-A5C5-12F49B92CB1C}"/>
              </a:ext>
            </a:extLst>
          </p:cNvPr>
          <p:cNvPicPr>
            <a:picLocks noChangeAspect="1"/>
          </p:cNvPicPr>
          <p:nvPr/>
        </p:nvPicPr>
        <p:blipFill>
          <a:blip r:embed="rId4"/>
          <a:stretch>
            <a:fillRect/>
          </a:stretch>
        </p:blipFill>
        <p:spPr>
          <a:xfrm>
            <a:off x="588618" y="4170787"/>
            <a:ext cx="933776" cy="933776"/>
          </a:xfrm>
          <a:prstGeom prst="rect">
            <a:avLst/>
          </a:prstGeom>
        </p:spPr>
      </p:pic>
      <p:sp>
        <p:nvSpPr>
          <p:cNvPr id="50" name="TextBox 49">
            <a:extLst>
              <a:ext uri="{FF2B5EF4-FFF2-40B4-BE49-F238E27FC236}">
                <a16:creationId xmlns:a16="http://schemas.microsoft.com/office/drawing/2014/main" id="{68E3A422-43D8-4E49-936A-255BCB6EED31}"/>
              </a:ext>
            </a:extLst>
          </p:cNvPr>
          <p:cNvSpPr txBox="1"/>
          <p:nvPr/>
        </p:nvSpPr>
        <p:spPr>
          <a:xfrm>
            <a:off x="1764765" y="4333637"/>
            <a:ext cx="4892985" cy="609569"/>
          </a:xfrm>
          <a:prstGeom prst="rect">
            <a:avLst/>
          </a:prstGeom>
          <a:noFill/>
        </p:spPr>
        <p:txBody>
          <a:bodyPr wrap="square" lIns="0" tIns="0" rIns="0" bIns="0" rtlCol="0" anchor="ctr">
            <a:noAutofit/>
          </a:bodyPr>
          <a:lstStyle/>
          <a:p>
            <a:r>
              <a:rPr lang="en-US" sz="1961" dirty="0"/>
              <a:t>Create Functions using KQL</a:t>
            </a:r>
          </a:p>
        </p:txBody>
      </p:sp>
    </p:spTree>
    <p:extLst>
      <p:ext uri="{BB962C8B-B14F-4D97-AF65-F5344CB8AC3E}">
        <p14:creationId xmlns:p14="http://schemas.microsoft.com/office/powerpoint/2010/main" val="42797045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a:xfrm>
            <a:off x="328762" y="14232"/>
            <a:ext cx="11341268" cy="680196"/>
          </a:xfrm>
        </p:spPr>
        <p:txBody>
          <a:bodyPr/>
          <a:lstStyle/>
          <a:p>
            <a:r>
              <a:rPr lang="en-US" dirty="0"/>
              <a:t>Extract data from unstructured string fields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315773" y="1019715"/>
            <a:ext cx="11354257" cy="5541105"/>
          </a:xfrm>
        </p:spPr>
        <p:txBody>
          <a:bodyPr/>
          <a:lstStyle/>
          <a:p>
            <a:r>
              <a:rPr lang="en-US" dirty="0"/>
              <a:t>let top5 = SecurityEvent</a:t>
            </a:r>
          </a:p>
          <a:p>
            <a:r>
              <a:rPr lang="en-US" dirty="0"/>
              <a:t>| where EventID == 4625 and </a:t>
            </a:r>
            <a:r>
              <a:rPr lang="en-US" dirty="0" err="1"/>
              <a:t>AccountType</a:t>
            </a:r>
            <a:r>
              <a:rPr lang="en-US" dirty="0"/>
              <a:t> == 'User'</a:t>
            </a:r>
          </a:p>
          <a:p>
            <a:r>
              <a:rPr lang="en-US" dirty="0"/>
              <a:t>| extend </a:t>
            </a:r>
            <a:r>
              <a:rPr lang="en-US" dirty="0" err="1"/>
              <a:t>Account_Name</a:t>
            </a:r>
            <a:r>
              <a:rPr lang="en-US" dirty="0"/>
              <a:t> = extract(@"^(.*\\)?([^@]*)(@.*)?$", 2, </a:t>
            </a:r>
            <a:r>
              <a:rPr lang="en-US" dirty="0" err="1"/>
              <a:t>tolower</a:t>
            </a:r>
            <a:r>
              <a:rPr lang="en-US" dirty="0"/>
              <a:t>(Account))</a:t>
            </a:r>
          </a:p>
          <a:p>
            <a:r>
              <a:rPr lang="en-US" dirty="0"/>
              <a:t>| summarize Attempts = count() by </a:t>
            </a:r>
            <a:r>
              <a:rPr lang="en-US" dirty="0" err="1"/>
              <a:t>Account_Name</a:t>
            </a:r>
            <a:endParaRPr lang="en-US" dirty="0"/>
          </a:p>
          <a:p>
            <a:r>
              <a:rPr lang="en-US" dirty="0"/>
              <a:t>| where </a:t>
            </a:r>
            <a:r>
              <a:rPr lang="en-US" dirty="0" err="1"/>
              <a:t>Account_Name</a:t>
            </a:r>
            <a:r>
              <a:rPr lang="en-US" dirty="0"/>
              <a:t> != ""</a:t>
            </a:r>
          </a:p>
          <a:p>
            <a:r>
              <a:rPr lang="en-US" dirty="0"/>
              <a:t>| top 5 by Attempts </a:t>
            </a:r>
          </a:p>
          <a:p>
            <a:r>
              <a:rPr lang="en-US" dirty="0"/>
              <a:t>| summarize </a:t>
            </a:r>
            <a:r>
              <a:rPr lang="en-US" dirty="0" err="1"/>
              <a:t>make_list</a:t>
            </a:r>
            <a:r>
              <a:rPr lang="en-US" dirty="0"/>
              <a:t>(</a:t>
            </a:r>
            <a:r>
              <a:rPr lang="en-US" dirty="0" err="1"/>
              <a:t>Account_Name</a:t>
            </a:r>
            <a:r>
              <a:rPr lang="en-US" dirty="0"/>
              <a:t>);</a:t>
            </a:r>
          </a:p>
          <a:p>
            <a:endParaRPr lang="en-US" dirty="0"/>
          </a:p>
          <a:p>
            <a:r>
              <a:rPr lang="en-US" dirty="0"/>
              <a:t>SecurityEvent</a:t>
            </a:r>
          </a:p>
          <a:p>
            <a:r>
              <a:rPr lang="en-US" dirty="0"/>
              <a:t>| where EventID == 4625 and </a:t>
            </a:r>
            <a:r>
              <a:rPr lang="en-US" dirty="0" err="1"/>
              <a:t>AccountType</a:t>
            </a:r>
            <a:r>
              <a:rPr lang="en-US" dirty="0"/>
              <a:t> == 'User'</a:t>
            </a:r>
          </a:p>
          <a:p>
            <a:r>
              <a:rPr lang="en-US" dirty="0"/>
              <a:t>| extend Name = extract(@"^(.*\\)?([^@]*)(@.*)?$", 2, </a:t>
            </a:r>
            <a:r>
              <a:rPr lang="en-US" dirty="0" err="1"/>
              <a:t>tolower</a:t>
            </a:r>
            <a:r>
              <a:rPr lang="en-US" dirty="0"/>
              <a:t>(Account))</a:t>
            </a:r>
          </a:p>
          <a:p>
            <a:r>
              <a:rPr lang="en-US" dirty="0"/>
              <a:t>| extend </a:t>
            </a:r>
            <a:r>
              <a:rPr lang="en-US" dirty="0" err="1"/>
              <a:t>Account_Name</a:t>
            </a:r>
            <a:r>
              <a:rPr lang="en-US" dirty="0"/>
              <a:t> = </a:t>
            </a:r>
            <a:r>
              <a:rPr lang="en-US" dirty="0" err="1"/>
              <a:t>iff</a:t>
            </a:r>
            <a:r>
              <a:rPr lang="en-US" dirty="0"/>
              <a:t>(Name in (top5), Name, "Other")</a:t>
            </a:r>
          </a:p>
          <a:p>
            <a:r>
              <a:rPr lang="en-US" dirty="0"/>
              <a:t>| where </a:t>
            </a:r>
            <a:r>
              <a:rPr lang="en-US" dirty="0" err="1"/>
              <a:t>Account_Name</a:t>
            </a:r>
            <a:r>
              <a:rPr lang="en-US" dirty="0"/>
              <a:t> != ""</a:t>
            </a:r>
          </a:p>
          <a:p>
            <a:r>
              <a:rPr lang="en-US" dirty="0"/>
              <a:t>| summarize Attempts = count() by </a:t>
            </a:r>
            <a:r>
              <a:rPr lang="en-US" dirty="0" err="1"/>
              <a:t>Account_Name</a:t>
            </a:r>
            <a:endParaRPr lang="en-US" dirty="0"/>
          </a:p>
          <a:p>
            <a:endParaRPr lang="en-US" dirty="0"/>
          </a:p>
        </p:txBody>
      </p:sp>
      <p:sp>
        <p:nvSpPr>
          <p:cNvPr id="2" name="Text Placeholder 1">
            <a:extLst>
              <a:ext uri="{FF2B5EF4-FFF2-40B4-BE49-F238E27FC236}">
                <a16:creationId xmlns:a16="http://schemas.microsoft.com/office/drawing/2014/main" id="{D15AB33D-A382-4836-9267-AC9432D7E424}"/>
              </a:ext>
            </a:extLst>
          </p:cNvPr>
          <p:cNvSpPr txBox="1">
            <a:spLocks/>
          </p:cNvSpPr>
          <p:nvPr/>
        </p:nvSpPr>
        <p:spPr>
          <a:xfrm>
            <a:off x="226350" y="588484"/>
            <a:ext cx="11341268" cy="537176"/>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buFont typeface="Arial" panose="020B0604020202020204" pitchFamily="34" charset="0"/>
              <a:buNone/>
            </a:pPr>
            <a:r>
              <a:rPr lang="en-US" dirty="0"/>
              <a:t>Extract function:</a:t>
            </a:r>
          </a:p>
        </p:txBody>
      </p:sp>
    </p:spTree>
    <p:extLst>
      <p:ext uri="{BB962C8B-B14F-4D97-AF65-F5344CB8AC3E}">
        <p14:creationId xmlns:p14="http://schemas.microsoft.com/office/powerpoint/2010/main" val="163706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agenda</a:t>
            </a:r>
          </a:p>
        </p:txBody>
      </p:sp>
      <p:sp>
        <p:nvSpPr>
          <p:cNvPr id="6" name="Text Placeholder 5"/>
          <p:cNvSpPr>
            <a:spLocks noGrp="1"/>
          </p:cNvSpPr>
          <p:nvPr>
            <p:ph type="body" sz="quarter" idx="11"/>
          </p:nvPr>
        </p:nvSpPr>
        <p:spPr/>
        <p:txBody>
          <a:bodyPr/>
          <a:lstStyle/>
          <a:p>
            <a:pPr lvl="1"/>
            <a:r>
              <a:rPr lang="en-US" dirty="0"/>
              <a:t>Construct KQL statements for Azure Sentinel</a:t>
            </a:r>
          </a:p>
        </p:txBody>
      </p:sp>
      <p:sp>
        <p:nvSpPr>
          <p:cNvPr id="2" name="Text Placeholder 1"/>
          <p:cNvSpPr>
            <a:spLocks noGrp="1"/>
          </p:cNvSpPr>
          <p:nvPr>
            <p:ph type="body" sz="quarter" idx="15"/>
          </p:nvPr>
        </p:nvSpPr>
        <p:spPr/>
        <p:txBody>
          <a:bodyPr/>
          <a:lstStyle/>
          <a:p>
            <a:pPr lvl="1"/>
            <a:r>
              <a:rPr lang="en-US" dirty="0"/>
              <a:t>Analyze query results using KQL</a:t>
            </a:r>
          </a:p>
        </p:txBody>
      </p:sp>
      <p:sp>
        <p:nvSpPr>
          <p:cNvPr id="3" name="Text Placeholder 2"/>
          <p:cNvSpPr>
            <a:spLocks noGrp="1"/>
          </p:cNvSpPr>
          <p:nvPr>
            <p:ph type="body" sz="quarter" idx="17"/>
          </p:nvPr>
        </p:nvSpPr>
        <p:spPr/>
        <p:txBody>
          <a:bodyPr/>
          <a:lstStyle/>
          <a:p>
            <a:pPr lvl="1"/>
            <a:r>
              <a:rPr lang="en-US" dirty="0"/>
              <a:t>Build multi-table statements using KQL</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21"/>
          </p:nvPr>
        </p:nvSpPr>
        <p:spPr/>
        <p:txBody>
          <a:bodyPr/>
          <a:lstStyle/>
          <a:p>
            <a:pPr lvl="0">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Work with string data in using KQL statements</a:t>
            </a:r>
            <a:endParaRPr lang="de-DE" sz="18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CE94337F-FD36-4489-8433-015987954940}"/>
              </a:ext>
            </a:extLst>
          </p:cNvPr>
          <p:cNvGrpSpPr/>
          <p:nvPr/>
        </p:nvGrpSpPr>
        <p:grpSpPr>
          <a:xfrm>
            <a:off x="3031668" y="1045773"/>
            <a:ext cx="702132" cy="702232"/>
            <a:chOff x="3031668" y="1045773"/>
            <a:chExt cx="702132" cy="702232"/>
          </a:xfrm>
        </p:grpSpPr>
        <p:grpSp>
          <p:nvGrpSpPr>
            <p:cNvPr id="11" name="Group 10">
              <a:extLst>
                <a:ext uri="{FF2B5EF4-FFF2-40B4-BE49-F238E27FC236}">
                  <a16:creationId xmlns:a16="http://schemas.microsoft.com/office/drawing/2014/main" id="{75F83661-0AE2-437E-9138-A68273C82E63}"/>
                </a:ext>
              </a:extLst>
            </p:cNvPr>
            <p:cNvGrpSpPr/>
            <p:nvPr/>
          </p:nvGrpSpPr>
          <p:grpSpPr>
            <a:xfrm>
              <a:off x="3031668" y="1045773"/>
              <a:ext cx="702132" cy="702232"/>
              <a:chOff x="3031668" y="1045773"/>
              <a:chExt cx="702132" cy="702232"/>
            </a:xfrm>
          </p:grpSpPr>
          <p:sp>
            <p:nvSpPr>
              <p:cNvPr id="39" name="Freeform 5">
                <a:extLst>
                  <a:ext uri="{FF2B5EF4-FFF2-40B4-BE49-F238E27FC236}">
                    <a16:creationId xmlns:a16="http://schemas.microsoft.com/office/drawing/2014/main" id="{0ACE14DD-2FF6-43F0-A08C-5CD4C0B7BF1C}"/>
                  </a:ext>
                </a:extLst>
              </p:cNvPr>
              <p:cNvSpPr>
                <a:spLocks/>
              </p:cNvSpPr>
              <p:nvPr/>
            </p:nvSpPr>
            <p:spPr bwMode="auto">
              <a:xfrm>
                <a:off x="3031668" y="1045773"/>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0" name="Freeform 6">
                <a:extLst>
                  <a:ext uri="{FF2B5EF4-FFF2-40B4-BE49-F238E27FC236}">
                    <a16:creationId xmlns:a16="http://schemas.microsoft.com/office/drawing/2014/main" id="{F37E8C3B-2DF2-4F1B-8FD6-36506ADCCE3D}"/>
                  </a:ext>
                </a:extLst>
              </p:cNvPr>
              <p:cNvSpPr>
                <a:spLocks noEditPoints="1"/>
              </p:cNvSpPr>
              <p:nvPr/>
            </p:nvSpPr>
            <p:spPr bwMode="auto">
              <a:xfrm>
                <a:off x="3079954" y="1094634"/>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 name="Fingerprint_E928" title="Icon of a fingerprint">
              <a:extLst>
                <a:ext uri="{FF2B5EF4-FFF2-40B4-BE49-F238E27FC236}">
                  <a16:creationId xmlns:a16="http://schemas.microsoft.com/office/drawing/2014/main" id="{8FECC1FC-73BD-4FA1-B935-5C991A7AC48F}"/>
                </a:ext>
              </a:extLst>
            </p:cNvPr>
            <p:cNvSpPr>
              <a:spLocks noChangeAspect="1" noEditPoints="1"/>
            </p:cNvSpPr>
            <p:nvPr/>
          </p:nvSpPr>
          <p:spPr bwMode="auto">
            <a:xfrm>
              <a:off x="3267017" y="1241271"/>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4" name="Group 13">
            <a:extLst>
              <a:ext uri="{FF2B5EF4-FFF2-40B4-BE49-F238E27FC236}">
                <a16:creationId xmlns:a16="http://schemas.microsoft.com/office/drawing/2014/main" id="{7E7DDF66-A23C-4BA5-A7F7-9AF89B021259}"/>
              </a:ext>
            </a:extLst>
          </p:cNvPr>
          <p:cNvGrpSpPr/>
          <p:nvPr/>
        </p:nvGrpSpPr>
        <p:grpSpPr>
          <a:xfrm>
            <a:off x="3031668" y="2272218"/>
            <a:ext cx="702132" cy="702232"/>
            <a:chOff x="3031668" y="2272218"/>
            <a:chExt cx="702132" cy="702232"/>
          </a:xfrm>
        </p:grpSpPr>
        <p:grpSp>
          <p:nvGrpSpPr>
            <p:cNvPr id="13" name="Group 12">
              <a:extLst>
                <a:ext uri="{FF2B5EF4-FFF2-40B4-BE49-F238E27FC236}">
                  <a16:creationId xmlns:a16="http://schemas.microsoft.com/office/drawing/2014/main" id="{D1A2DD0C-A012-47BF-8E9F-A24C427BE7C5}"/>
                </a:ext>
              </a:extLst>
            </p:cNvPr>
            <p:cNvGrpSpPr/>
            <p:nvPr/>
          </p:nvGrpSpPr>
          <p:grpSpPr>
            <a:xfrm>
              <a:off x="3031668" y="2272218"/>
              <a:ext cx="702132" cy="702232"/>
              <a:chOff x="3031668" y="2272218"/>
              <a:chExt cx="702132" cy="702232"/>
            </a:xfrm>
          </p:grpSpPr>
          <p:sp>
            <p:nvSpPr>
              <p:cNvPr id="55" name="Freeform 5">
                <a:extLst>
                  <a:ext uri="{FF2B5EF4-FFF2-40B4-BE49-F238E27FC236}">
                    <a16:creationId xmlns:a16="http://schemas.microsoft.com/office/drawing/2014/main" id="{C38D0AF8-061C-4F9F-9491-28BBF70A89E9}"/>
                  </a:ext>
                </a:extLst>
              </p:cNvPr>
              <p:cNvSpPr>
                <a:spLocks/>
              </p:cNvSpPr>
              <p:nvPr/>
            </p:nvSpPr>
            <p:spPr bwMode="auto">
              <a:xfrm>
                <a:off x="3031668" y="227221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6" name="Freeform 6">
                <a:extLst>
                  <a:ext uri="{FF2B5EF4-FFF2-40B4-BE49-F238E27FC236}">
                    <a16:creationId xmlns:a16="http://schemas.microsoft.com/office/drawing/2014/main" id="{34FEA54E-4069-4201-BAA1-B8D61035BBB0}"/>
                  </a:ext>
                </a:extLst>
              </p:cNvPr>
              <p:cNvSpPr>
                <a:spLocks noEditPoints="1"/>
              </p:cNvSpPr>
              <p:nvPr/>
            </p:nvSpPr>
            <p:spPr bwMode="auto">
              <a:xfrm>
                <a:off x="3079954" y="232107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shield_3" title="Icon of a shield with an exclamation point inside">
              <a:extLst>
                <a:ext uri="{FF2B5EF4-FFF2-40B4-BE49-F238E27FC236}">
                  <a16:creationId xmlns:a16="http://schemas.microsoft.com/office/drawing/2014/main" id="{527A8DAD-C184-49C4-817B-E6C29FD48C11}"/>
                </a:ext>
              </a:extLst>
            </p:cNvPr>
            <p:cNvSpPr>
              <a:spLocks noChangeAspect="1" noEditPoints="1"/>
            </p:cNvSpPr>
            <p:nvPr/>
          </p:nvSpPr>
          <p:spPr bwMode="auto">
            <a:xfrm>
              <a:off x="3230280" y="2468820"/>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F1FFB3D7-0AAC-4865-B27D-15E3C0428B24}"/>
              </a:ext>
            </a:extLst>
          </p:cNvPr>
          <p:cNvGrpSpPr/>
          <p:nvPr/>
        </p:nvGrpSpPr>
        <p:grpSpPr>
          <a:xfrm>
            <a:off x="3031668" y="3498663"/>
            <a:ext cx="702132" cy="702232"/>
            <a:chOff x="3031668" y="3498663"/>
            <a:chExt cx="702132" cy="702232"/>
          </a:xfrm>
        </p:grpSpPr>
        <p:grpSp>
          <p:nvGrpSpPr>
            <p:cNvPr id="15" name="Group 14">
              <a:extLst>
                <a:ext uri="{FF2B5EF4-FFF2-40B4-BE49-F238E27FC236}">
                  <a16:creationId xmlns:a16="http://schemas.microsoft.com/office/drawing/2014/main" id="{EB70A998-B53D-444E-A146-59C89673422F}"/>
                </a:ext>
              </a:extLst>
            </p:cNvPr>
            <p:cNvGrpSpPr/>
            <p:nvPr/>
          </p:nvGrpSpPr>
          <p:grpSpPr>
            <a:xfrm>
              <a:off x="3031668" y="3498663"/>
              <a:ext cx="702132" cy="702232"/>
              <a:chOff x="3031668" y="3498663"/>
              <a:chExt cx="702132" cy="702232"/>
            </a:xfrm>
          </p:grpSpPr>
          <p:sp>
            <p:nvSpPr>
              <p:cNvPr id="62" name="Freeform 5">
                <a:extLst>
                  <a:ext uri="{FF2B5EF4-FFF2-40B4-BE49-F238E27FC236}">
                    <a16:creationId xmlns:a16="http://schemas.microsoft.com/office/drawing/2014/main" id="{5006225B-4396-4525-AB55-9913674500E5}"/>
                  </a:ext>
                </a:extLst>
              </p:cNvPr>
              <p:cNvSpPr>
                <a:spLocks/>
              </p:cNvSpPr>
              <p:nvPr/>
            </p:nvSpPr>
            <p:spPr bwMode="auto">
              <a:xfrm>
                <a:off x="3031668" y="3498663"/>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3" name="Freeform 6">
                <a:extLst>
                  <a:ext uri="{FF2B5EF4-FFF2-40B4-BE49-F238E27FC236}">
                    <a16:creationId xmlns:a16="http://schemas.microsoft.com/office/drawing/2014/main" id="{AB3EFC98-34E6-4B81-BA39-77E612CE99DB}"/>
                  </a:ext>
                </a:extLst>
              </p:cNvPr>
              <p:cNvSpPr>
                <a:spLocks noEditPoints="1"/>
              </p:cNvSpPr>
              <p:nvPr/>
            </p:nvSpPr>
            <p:spPr bwMode="auto">
              <a:xfrm>
                <a:off x="3079954" y="3547524"/>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Lock" title="Icon of a padlock">
              <a:extLst>
                <a:ext uri="{FF2B5EF4-FFF2-40B4-BE49-F238E27FC236}">
                  <a16:creationId xmlns:a16="http://schemas.microsoft.com/office/drawing/2014/main" id="{710764BC-8D8C-4C9E-BFE6-5CFAA30D856A}"/>
                </a:ext>
              </a:extLst>
            </p:cNvPr>
            <p:cNvSpPr>
              <a:spLocks noChangeAspect="1" noEditPoints="1"/>
            </p:cNvSpPr>
            <p:nvPr/>
          </p:nvSpPr>
          <p:spPr bwMode="auto">
            <a:xfrm>
              <a:off x="3243555" y="3655256"/>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0518739F-CE9E-448C-B970-2586AFE5B8A9}"/>
              </a:ext>
            </a:extLst>
          </p:cNvPr>
          <p:cNvGrpSpPr/>
          <p:nvPr/>
        </p:nvGrpSpPr>
        <p:grpSpPr>
          <a:xfrm>
            <a:off x="3031668" y="4725108"/>
            <a:ext cx="702132" cy="702232"/>
            <a:chOff x="3031668" y="4725108"/>
            <a:chExt cx="702132" cy="702232"/>
          </a:xfrm>
        </p:grpSpPr>
        <p:grpSp>
          <p:nvGrpSpPr>
            <p:cNvPr id="18" name="Group 17">
              <a:extLst>
                <a:ext uri="{FF2B5EF4-FFF2-40B4-BE49-F238E27FC236}">
                  <a16:creationId xmlns:a16="http://schemas.microsoft.com/office/drawing/2014/main" id="{A3E901C0-35B4-4B13-8B9F-01A8836AFC84}"/>
                </a:ext>
              </a:extLst>
            </p:cNvPr>
            <p:cNvGrpSpPr/>
            <p:nvPr/>
          </p:nvGrpSpPr>
          <p:grpSpPr>
            <a:xfrm>
              <a:off x="3031668" y="4725108"/>
              <a:ext cx="702132" cy="702232"/>
              <a:chOff x="3031668" y="4725108"/>
              <a:chExt cx="702132" cy="702232"/>
            </a:xfrm>
          </p:grpSpPr>
          <p:sp>
            <p:nvSpPr>
              <p:cNvPr id="25" name="Freeform 5">
                <a:extLst>
                  <a:ext uri="{FF2B5EF4-FFF2-40B4-BE49-F238E27FC236}">
                    <a16:creationId xmlns:a16="http://schemas.microsoft.com/office/drawing/2014/main" id="{176F770A-F08D-4439-952C-9F4034E2A163}"/>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6" name="Freeform 6">
                <a:extLst>
                  <a:ext uri="{FF2B5EF4-FFF2-40B4-BE49-F238E27FC236}">
                    <a16:creationId xmlns:a16="http://schemas.microsoft.com/office/drawing/2014/main" id="{B4A5B2AA-4B40-4633-8696-F894CB71F10E}"/>
                  </a:ext>
                </a:extLst>
              </p:cNvPr>
              <p:cNvSpPr>
                <a:spLocks noEditPoints="1"/>
              </p:cNvSpPr>
              <p:nvPr/>
            </p:nvSpPr>
            <p:spPr bwMode="auto">
              <a:xfrm>
                <a:off x="3079954" y="477396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 name="safe" title="Icon of a locked safe">
              <a:extLst>
                <a:ext uri="{FF2B5EF4-FFF2-40B4-BE49-F238E27FC236}">
                  <a16:creationId xmlns:a16="http://schemas.microsoft.com/office/drawing/2014/main" id="{05F1D776-9D8E-4B36-9E3D-497456B8DF17}"/>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2867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a:xfrm>
            <a:off x="418643" y="246456"/>
            <a:ext cx="11341268" cy="680196"/>
          </a:xfrm>
        </p:spPr>
        <p:txBody>
          <a:bodyPr/>
          <a:lstStyle/>
          <a:p>
            <a:r>
              <a:rPr lang="en-US" dirty="0"/>
              <a:t>Extract data from unstructured string fields (continued)</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268729"/>
            <a:ext cx="11354257" cy="5342815"/>
          </a:xfrm>
        </p:spPr>
        <p:txBody>
          <a:bodyPr/>
          <a:lstStyle/>
          <a:p>
            <a:r>
              <a:rPr lang="en-US" dirty="0"/>
              <a:t>Event</a:t>
            </a:r>
          </a:p>
          <a:p>
            <a:r>
              <a:rPr lang="en-US" dirty="0"/>
              <a:t>| where </a:t>
            </a:r>
            <a:r>
              <a:rPr lang="en-US" dirty="0" err="1"/>
              <a:t>RenderedDescription</a:t>
            </a:r>
            <a:r>
              <a:rPr lang="en-US" dirty="0"/>
              <a:t> !has "LGIS" and </a:t>
            </a:r>
            <a:r>
              <a:rPr lang="en-US" dirty="0" err="1"/>
              <a:t>RenderedDescription</a:t>
            </a:r>
            <a:r>
              <a:rPr lang="en-US" dirty="0"/>
              <a:t> !has "LGIF"</a:t>
            </a:r>
          </a:p>
          <a:p>
            <a:r>
              <a:rPr lang="en-US" dirty="0"/>
              <a:t>| parse </a:t>
            </a:r>
            <a:r>
              <a:rPr lang="en-US" dirty="0" err="1"/>
              <a:t>RenderedDescription</a:t>
            </a:r>
            <a:r>
              <a:rPr lang="en-US" dirty="0"/>
              <a:t> with * "</a:t>
            </a:r>
            <a:r>
              <a:rPr lang="en-US" dirty="0" err="1"/>
              <a:t>action_id</a:t>
            </a:r>
            <a:r>
              <a:rPr lang="en-US" dirty="0"/>
              <a:t>:" </a:t>
            </a:r>
            <a:r>
              <a:rPr lang="en-US" dirty="0" err="1"/>
              <a:t>Action:string</a:t>
            </a:r>
            <a:r>
              <a:rPr lang="en-US" dirty="0"/>
              <a:t> </a:t>
            </a:r>
          </a:p>
          <a:p>
            <a:r>
              <a:rPr lang="en-US" dirty="0"/>
              <a:t>                                    " " * </a:t>
            </a:r>
          </a:p>
          <a:p>
            <a:r>
              <a:rPr lang="en-US" dirty="0"/>
              <a:t>| parse </a:t>
            </a:r>
            <a:r>
              <a:rPr lang="en-US" dirty="0" err="1"/>
              <a:t>RenderedDescription</a:t>
            </a:r>
            <a:r>
              <a:rPr lang="en-US" dirty="0"/>
              <a:t> with * "</a:t>
            </a:r>
            <a:r>
              <a:rPr lang="en-US" dirty="0" err="1"/>
              <a:t>client_ip</a:t>
            </a:r>
            <a:r>
              <a:rPr lang="en-US" dirty="0"/>
              <a:t>:" </a:t>
            </a:r>
            <a:r>
              <a:rPr lang="en-US" dirty="0" err="1"/>
              <a:t>ClientIP:string</a:t>
            </a:r>
            <a:endParaRPr lang="en-US" dirty="0"/>
          </a:p>
          <a:p>
            <a:r>
              <a:rPr lang="en-US" dirty="0"/>
              <a:t>" permission" * </a:t>
            </a:r>
          </a:p>
          <a:p>
            <a:r>
              <a:rPr lang="en-US" dirty="0"/>
              <a:t>| parse </a:t>
            </a:r>
            <a:r>
              <a:rPr lang="en-US" dirty="0" err="1"/>
              <a:t>RenderedDescription</a:t>
            </a:r>
            <a:r>
              <a:rPr lang="en-US" dirty="0"/>
              <a:t> with * "</a:t>
            </a:r>
            <a:r>
              <a:rPr lang="en-US" dirty="0" err="1"/>
              <a:t>session_server_principal_name</a:t>
            </a:r>
            <a:r>
              <a:rPr lang="en-US" dirty="0"/>
              <a:t>:" </a:t>
            </a:r>
            <a:r>
              <a:rPr lang="en-US" dirty="0" err="1"/>
              <a:t>CurrentUser:string</a:t>
            </a:r>
            <a:endParaRPr lang="en-US" dirty="0"/>
          </a:p>
          <a:p>
            <a:r>
              <a:rPr lang="en-US" dirty="0"/>
              <a:t>" " * </a:t>
            </a:r>
          </a:p>
          <a:p>
            <a:r>
              <a:rPr lang="en-US" dirty="0"/>
              <a:t>| parse </a:t>
            </a:r>
            <a:r>
              <a:rPr lang="en-US" dirty="0" err="1"/>
              <a:t>RenderedDescription</a:t>
            </a:r>
            <a:r>
              <a:rPr lang="en-US" dirty="0"/>
              <a:t> with * "</a:t>
            </a:r>
            <a:r>
              <a:rPr lang="en-US" dirty="0" err="1"/>
              <a:t>database_name</a:t>
            </a:r>
            <a:r>
              <a:rPr lang="en-US" dirty="0"/>
              <a:t>:" </a:t>
            </a:r>
            <a:r>
              <a:rPr lang="en-US" dirty="0" err="1"/>
              <a:t>DatabaseName:string</a:t>
            </a:r>
            <a:endParaRPr lang="en-US" dirty="0"/>
          </a:p>
          <a:p>
            <a:r>
              <a:rPr lang="en-US" dirty="0"/>
              <a:t>"</a:t>
            </a:r>
            <a:r>
              <a:rPr lang="en-US" dirty="0" err="1"/>
              <a:t>schema_name</a:t>
            </a:r>
            <a:r>
              <a:rPr lang="en-US" dirty="0"/>
              <a:t>:" </a:t>
            </a:r>
            <a:r>
              <a:rPr lang="en-US" dirty="0" err="1"/>
              <a:t>Temp:string</a:t>
            </a:r>
            <a:endParaRPr lang="en-US" dirty="0"/>
          </a:p>
          <a:p>
            <a:r>
              <a:rPr lang="en-US" dirty="0"/>
              <a:t>"</a:t>
            </a:r>
            <a:r>
              <a:rPr lang="en-US" dirty="0" err="1"/>
              <a:t>object_name</a:t>
            </a:r>
            <a:r>
              <a:rPr lang="en-US" dirty="0"/>
              <a:t>:" </a:t>
            </a:r>
            <a:r>
              <a:rPr lang="en-US" dirty="0" err="1"/>
              <a:t>ObjectName:string</a:t>
            </a:r>
            <a:endParaRPr lang="en-US" dirty="0"/>
          </a:p>
          <a:p>
            <a:r>
              <a:rPr lang="en-US" dirty="0"/>
              <a:t>"statement:" </a:t>
            </a:r>
            <a:r>
              <a:rPr lang="en-US" dirty="0" err="1"/>
              <a:t>Statement:string</a:t>
            </a:r>
            <a:endParaRPr lang="en-US" dirty="0"/>
          </a:p>
          <a:p>
            <a:r>
              <a:rPr lang="en-US" dirty="0"/>
              <a:t>"." *</a:t>
            </a:r>
          </a:p>
        </p:txBody>
      </p:sp>
      <p:sp>
        <p:nvSpPr>
          <p:cNvPr id="2" name="Text Placeholder 1">
            <a:extLst>
              <a:ext uri="{FF2B5EF4-FFF2-40B4-BE49-F238E27FC236}">
                <a16:creationId xmlns:a16="http://schemas.microsoft.com/office/drawing/2014/main" id="{1C69D413-996D-4E0E-A230-72626836F4BB}"/>
              </a:ext>
            </a:extLst>
          </p:cNvPr>
          <p:cNvSpPr txBox="1">
            <a:spLocks/>
          </p:cNvSpPr>
          <p:nvPr/>
        </p:nvSpPr>
        <p:spPr>
          <a:xfrm>
            <a:off x="317790" y="829103"/>
            <a:ext cx="11341268" cy="537176"/>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buFont typeface="Arial" panose="020B0604020202020204" pitchFamily="34" charset="0"/>
              <a:buNone/>
            </a:pPr>
            <a:r>
              <a:rPr lang="en-US" dirty="0"/>
              <a:t>Parse function:</a:t>
            </a:r>
          </a:p>
        </p:txBody>
      </p:sp>
    </p:spTree>
    <p:extLst>
      <p:ext uri="{BB962C8B-B14F-4D97-AF65-F5344CB8AC3E}">
        <p14:creationId xmlns:p14="http://schemas.microsoft.com/office/powerpoint/2010/main" val="41917627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Extract data from structured string data</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05654" y="1571867"/>
            <a:ext cx="11354257" cy="877163"/>
          </a:xfrm>
        </p:spPr>
        <p:txBody>
          <a:bodyPr/>
          <a:lstStyle/>
          <a:p>
            <a:r>
              <a:rPr lang="en-US" dirty="0" err="1"/>
              <a:t>AzureActivity</a:t>
            </a:r>
            <a:endParaRPr lang="en-US" dirty="0"/>
          </a:p>
          <a:p>
            <a:r>
              <a:rPr lang="en-US" dirty="0"/>
              <a:t>| project </a:t>
            </a:r>
            <a:r>
              <a:rPr lang="en-US" dirty="0" err="1"/>
              <a:t>Properties_d.eventCategory</a:t>
            </a:r>
            <a:endParaRPr lang="en-US" dirty="0"/>
          </a:p>
        </p:txBody>
      </p:sp>
      <p:sp>
        <p:nvSpPr>
          <p:cNvPr id="5" name="Text Placeholder 1">
            <a:extLst>
              <a:ext uri="{FF2B5EF4-FFF2-40B4-BE49-F238E27FC236}">
                <a16:creationId xmlns:a16="http://schemas.microsoft.com/office/drawing/2014/main" id="{9C4D053D-4F89-4B15-ACBB-7336933C8004}"/>
              </a:ext>
            </a:extLst>
          </p:cNvPr>
          <p:cNvSpPr txBox="1">
            <a:spLocks/>
          </p:cNvSpPr>
          <p:nvPr/>
        </p:nvSpPr>
        <p:spPr>
          <a:xfrm>
            <a:off x="283500" y="1168075"/>
            <a:ext cx="11341268" cy="537176"/>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buFont typeface="Arial" panose="020B0604020202020204" pitchFamily="34" charset="0"/>
              <a:buNone/>
            </a:pPr>
            <a:r>
              <a:rPr lang="en-US" dirty="0"/>
              <a:t>Parse dynamic fields:</a:t>
            </a:r>
          </a:p>
        </p:txBody>
      </p:sp>
      <p:sp>
        <p:nvSpPr>
          <p:cNvPr id="4" name="Text Placeholder 1">
            <a:extLst>
              <a:ext uri="{FF2B5EF4-FFF2-40B4-BE49-F238E27FC236}">
                <a16:creationId xmlns:a16="http://schemas.microsoft.com/office/drawing/2014/main" id="{B76A3A6B-908C-4613-8809-6ECE0768093C}"/>
              </a:ext>
            </a:extLst>
          </p:cNvPr>
          <p:cNvSpPr txBox="1">
            <a:spLocks/>
          </p:cNvSpPr>
          <p:nvPr/>
        </p:nvSpPr>
        <p:spPr>
          <a:xfrm>
            <a:off x="283500" y="2714935"/>
            <a:ext cx="11341268" cy="537176"/>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buFont typeface="Arial" panose="020B0604020202020204" pitchFamily="34" charset="0"/>
              <a:buNone/>
            </a:pPr>
            <a:r>
              <a:rPr lang="en-US" dirty="0"/>
              <a:t>Work with JSON data:</a:t>
            </a:r>
          </a:p>
        </p:txBody>
      </p:sp>
      <p:sp>
        <p:nvSpPr>
          <p:cNvPr id="8" name="Text Placeholder 2">
            <a:extLst>
              <a:ext uri="{FF2B5EF4-FFF2-40B4-BE49-F238E27FC236}">
                <a16:creationId xmlns:a16="http://schemas.microsoft.com/office/drawing/2014/main" id="{836CF336-3308-4C0C-9651-2C5828428D07}"/>
              </a:ext>
            </a:extLst>
          </p:cNvPr>
          <p:cNvSpPr txBox="1">
            <a:spLocks/>
          </p:cNvSpPr>
          <p:nvPr/>
        </p:nvSpPr>
        <p:spPr>
          <a:xfrm>
            <a:off x="405653" y="3172067"/>
            <a:ext cx="11354257" cy="1646605"/>
          </a:xfrm>
          <a:prstGeom prst="rect">
            <a:avLst/>
          </a:prstGeom>
          <a:ln w="19050">
            <a:solidFill>
              <a:schemeClr val="accent1"/>
            </a:solidFill>
          </a:ln>
        </p:spPr>
        <p:txBody>
          <a:bodyPr vert="horz" wrap="square" lIns="137160" tIns="91440" rIns="137160" bIns="9144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Consolas" panose="020B0609020204030204" pitchFamily="49" charset="0"/>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SecurityAlert</a:t>
            </a:r>
          </a:p>
          <a:p>
            <a:r>
              <a:rPr lang="en-US"/>
              <a:t>| extend ExtendedProperties = todynamic(ExtendedProperties) </a:t>
            </a:r>
          </a:p>
          <a:p>
            <a:r>
              <a:rPr lang="en-US"/>
              <a:t>| extend ActionTaken = ExtendedProperties.ActionTaken</a:t>
            </a:r>
          </a:p>
          <a:p>
            <a:r>
              <a:rPr lang="en-US"/>
              <a:t>| extend AttackerIP = ExtendedProperties["Attacker IP"]</a:t>
            </a:r>
            <a:endParaRPr lang="en-US" dirty="0"/>
          </a:p>
        </p:txBody>
      </p:sp>
    </p:spTree>
    <p:extLst>
      <p:ext uri="{BB962C8B-B14F-4D97-AF65-F5344CB8AC3E}">
        <p14:creationId xmlns:p14="http://schemas.microsoft.com/office/powerpoint/2010/main" val="14236210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Integrate external data</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194677"/>
            <a:ext cx="11354257" cy="2416046"/>
          </a:xfrm>
        </p:spPr>
        <p:txBody>
          <a:bodyPr/>
          <a:lstStyle/>
          <a:p>
            <a:r>
              <a:rPr lang="en-US" dirty="0"/>
              <a:t>Users</a:t>
            </a:r>
          </a:p>
          <a:p>
            <a:r>
              <a:rPr lang="en-US" dirty="0"/>
              <a:t>| where </a:t>
            </a:r>
            <a:r>
              <a:rPr lang="en-US" dirty="0" err="1"/>
              <a:t>UserID</a:t>
            </a:r>
            <a:r>
              <a:rPr lang="en-US" dirty="0"/>
              <a:t> in ((</a:t>
            </a:r>
            <a:r>
              <a:rPr lang="en-US" dirty="0" err="1"/>
              <a:t>externaldata</a:t>
            </a:r>
            <a:r>
              <a:rPr lang="en-US" dirty="0"/>
              <a:t> (</a:t>
            </a:r>
            <a:r>
              <a:rPr lang="en-US" dirty="0" err="1"/>
              <a:t>UserID:string</a:t>
            </a:r>
            <a:r>
              <a:rPr lang="en-US" dirty="0"/>
              <a:t>) [</a:t>
            </a:r>
          </a:p>
          <a:p>
            <a:r>
              <a:rPr lang="en-US" dirty="0"/>
              <a:t>    @"https://storageaccount.blob.core.windows.net/storagecontainer/users.txt" </a:t>
            </a:r>
          </a:p>
          <a:p>
            <a:r>
              <a:rPr lang="en-US" dirty="0"/>
              <a:t>      h@"?...SAS..." // Secret token needed to access the blob</a:t>
            </a:r>
          </a:p>
          <a:p>
            <a:r>
              <a:rPr lang="en-US" dirty="0"/>
              <a:t>    ]))</a:t>
            </a:r>
          </a:p>
          <a:p>
            <a:r>
              <a:rPr lang="en-US" dirty="0"/>
              <a:t>| ...</a:t>
            </a:r>
          </a:p>
        </p:txBody>
      </p:sp>
    </p:spTree>
    <p:extLst>
      <p:ext uri="{BB962C8B-B14F-4D97-AF65-F5344CB8AC3E}">
        <p14:creationId xmlns:p14="http://schemas.microsoft.com/office/powerpoint/2010/main" val="34278732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Create Parsers using functions</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194677"/>
            <a:ext cx="11354257" cy="4339650"/>
          </a:xfrm>
        </p:spPr>
        <p:txBody>
          <a:bodyPr/>
          <a:lstStyle/>
          <a:p>
            <a:r>
              <a:rPr lang="en-US" dirty="0" err="1"/>
              <a:t>OfficeActivity</a:t>
            </a:r>
            <a:endParaRPr lang="en-US" dirty="0"/>
          </a:p>
          <a:p>
            <a:r>
              <a:rPr lang="en-US" dirty="0"/>
              <a:t>    | where </a:t>
            </a:r>
            <a:r>
              <a:rPr lang="en-US" dirty="0" err="1"/>
              <a:t>TimeGenerated</a:t>
            </a:r>
            <a:r>
              <a:rPr lang="en-US" dirty="0"/>
              <a:t> &gt;= ago(30d)</a:t>
            </a:r>
          </a:p>
          <a:p>
            <a:r>
              <a:rPr lang="en-US" dirty="0"/>
              <a:t>    | where Operation == 'New-</a:t>
            </a:r>
            <a:r>
              <a:rPr lang="en-US" dirty="0" err="1"/>
              <a:t>InboxRule</a:t>
            </a:r>
            <a:r>
              <a:rPr lang="en-US" dirty="0"/>
              <a:t>’</a:t>
            </a:r>
          </a:p>
          <a:p>
            <a:endParaRPr lang="en-US" dirty="0"/>
          </a:p>
          <a:p>
            <a:endParaRPr lang="en-US" dirty="0"/>
          </a:p>
          <a:p>
            <a:r>
              <a:rPr lang="en-US" dirty="0"/>
              <a:t>// Save the query as a function named </a:t>
            </a:r>
            <a:r>
              <a:rPr lang="en-US" dirty="0" err="1"/>
              <a:t>MailboxForward</a:t>
            </a:r>
            <a:endParaRPr lang="en-US" dirty="0"/>
          </a:p>
          <a:p>
            <a:endParaRPr lang="en-US" dirty="0"/>
          </a:p>
          <a:p>
            <a:r>
              <a:rPr lang="en-US" dirty="0" err="1"/>
              <a:t>MailboxForward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038860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9724701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18E1-ECCA-455A-969D-D83EAAA9C932}"/>
              </a:ext>
            </a:extLst>
          </p:cNvPr>
          <p:cNvSpPr>
            <a:spLocks noGrp="1"/>
          </p:cNvSpPr>
          <p:nvPr>
            <p:ph type="title"/>
          </p:nvPr>
        </p:nvSpPr>
        <p:spPr>
          <a:xfrm>
            <a:off x="5833876" y="497958"/>
            <a:ext cx="5772906" cy="430826"/>
          </a:xfrm>
        </p:spPr>
        <p:txBody>
          <a:bodyPr/>
          <a:lstStyle/>
          <a:p>
            <a:r>
              <a:rPr lang="en-US" dirty="0"/>
              <a:t>Knowledge check</a:t>
            </a:r>
          </a:p>
        </p:txBody>
      </p:sp>
      <p:pic>
        <p:nvPicPr>
          <p:cNvPr id="12" name="Picture 11" descr="Icon of two rectangles with magnifying glass ">
            <a:extLst>
              <a:ext uri="{FF2B5EF4-FFF2-40B4-BE49-F238E27FC236}">
                <a16:creationId xmlns:a16="http://schemas.microsoft.com/office/drawing/2014/main" id="{99DF4995-B1A7-4ADB-A032-450AAD262890}"/>
              </a:ext>
            </a:extLst>
          </p:cNvPr>
          <p:cNvPicPr>
            <a:picLocks noChangeAspect="1"/>
          </p:cNvPicPr>
          <p:nvPr/>
        </p:nvPicPr>
        <p:blipFill>
          <a:blip r:embed="rId2"/>
          <a:stretch>
            <a:fillRect/>
          </a:stretch>
        </p:blipFill>
        <p:spPr>
          <a:xfrm>
            <a:off x="5832381" y="1827165"/>
            <a:ext cx="933776" cy="933776"/>
          </a:xfrm>
          <a:prstGeom prst="rect">
            <a:avLst/>
          </a:prstGeom>
        </p:spPr>
      </p:pic>
      <p:sp>
        <p:nvSpPr>
          <p:cNvPr id="7" name="Rectangle 6">
            <a:extLst>
              <a:ext uri="{FF2B5EF4-FFF2-40B4-BE49-F238E27FC236}">
                <a16:creationId xmlns:a16="http://schemas.microsoft.com/office/drawing/2014/main" id="{5DA4E4D7-5AC6-4B62-B71D-69BBC627BFE5}"/>
              </a:ext>
              <a:ext uri="{C183D7F6-B498-43B3-948B-1728B52AA6E4}">
                <adec:decorative xmlns:adec="http://schemas.microsoft.com/office/drawing/2017/decorative" val="0"/>
              </a:ext>
            </a:extLst>
          </p:cNvPr>
          <p:cNvSpPr/>
          <p:nvPr/>
        </p:nvSpPr>
        <p:spPr bwMode="auto">
          <a:xfrm>
            <a:off x="5833875" y="2993927"/>
            <a:ext cx="3044999" cy="1086215"/>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noAutofit/>
          </a:bodyPr>
          <a:lstStyle/>
          <a:p>
            <a:pPr lvl="0" fontAlgn="base"/>
            <a:r>
              <a:rPr lang="en-US" sz="2353" dirty="0"/>
              <a:t>Check your knowledge with the module quiz in your course viewer</a:t>
            </a:r>
          </a:p>
        </p:txBody>
      </p:sp>
    </p:spTree>
    <p:extLst>
      <p:ext uri="{BB962C8B-B14F-4D97-AF65-F5344CB8AC3E}">
        <p14:creationId xmlns:p14="http://schemas.microsoft.com/office/powerpoint/2010/main" val="25409126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613498" y="3048832"/>
            <a:ext cx="8852145" cy="760336"/>
          </a:xfrm>
        </p:spPr>
        <p:txBody>
          <a:bodyPr/>
          <a:lstStyle/>
          <a:p>
            <a:r>
              <a:rPr lang="en-US" dirty="0"/>
              <a:t>Lab 01 – Create queries for Azure Sentinel using Kusto Query Language (KQL)</a:t>
            </a:r>
          </a:p>
        </p:txBody>
      </p:sp>
      <p:pic>
        <p:nvPicPr>
          <p:cNvPr id="6" name="Picture 5" descr="Icon of gear">
            <a:extLst>
              <a:ext uri="{FF2B5EF4-FFF2-40B4-BE49-F238E27FC236}">
                <a16:creationId xmlns:a16="http://schemas.microsoft.com/office/drawing/2014/main" id="{8A0E8F28-2D8C-4B4C-AE58-C4511C618216}"/>
              </a:ext>
            </a:extLst>
          </p:cNvPr>
          <p:cNvPicPr>
            <a:picLocks noChangeAspect="1"/>
          </p:cNvPicPr>
          <p:nvPr/>
        </p:nvPicPr>
        <p:blipFill>
          <a:blip r:embed="rId2"/>
          <a:stretch>
            <a:fillRect/>
          </a:stretch>
        </p:blipFill>
        <p:spPr>
          <a:xfrm>
            <a:off x="10230634" y="2938768"/>
            <a:ext cx="965341" cy="965341"/>
          </a:xfrm>
          <a:prstGeom prst="rect">
            <a:avLst/>
          </a:prstGeom>
        </p:spPr>
      </p:pic>
    </p:spTree>
    <p:extLst>
      <p:ext uri="{BB962C8B-B14F-4D97-AF65-F5344CB8AC3E}">
        <p14:creationId xmlns:p14="http://schemas.microsoft.com/office/powerpoint/2010/main" val="144315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a:t>
            </a:r>
          </a:p>
        </p:txBody>
      </p:sp>
      <p:sp>
        <p:nvSpPr>
          <p:cNvPr id="6" name="Text Placeholder 5"/>
          <p:cNvSpPr>
            <a:spLocks noGrp="1"/>
          </p:cNvSpPr>
          <p:nvPr>
            <p:ph type="body" sz="quarter" idx="11"/>
          </p:nvPr>
        </p:nvSpPr>
        <p:spPr/>
        <p:txBody>
          <a:bodyPr/>
          <a:lstStyle/>
          <a:p>
            <a:pPr lvl="1"/>
            <a:r>
              <a:rPr lang="en-US" dirty="0"/>
              <a:t>Create queries for Azure Sentinel using Kusto Query Language (KQL)</a:t>
            </a:r>
          </a:p>
        </p:txBody>
      </p:sp>
      <p:grpSp>
        <p:nvGrpSpPr>
          <p:cNvPr id="16" name="Group 15">
            <a:extLst>
              <a:ext uri="{FF2B5EF4-FFF2-40B4-BE49-F238E27FC236}">
                <a16:creationId xmlns:a16="http://schemas.microsoft.com/office/drawing/2014/main" id="{F6A7B9AF-FBC8-4287-A681-6F62962E0368}"/>
              </a:ext>
            </a:extLst>
          </p:cNvPr>
          <p:cNvGrpSpPr/>
          <p:nvPr/>
        </p:nvGrpSpPr>
        <p:grpSpPr>
          <a:xfrm>
            <a:off x="418643" y="1971737"/>
            <a:ext cx="713232" cy="713232"/>
            <a:chOff x="418643" y="1423092"/>
            <a:chExt cx="713232" cy="713232"/>
          </a:xfrm>
        </p:grpSpPr>
        <p:sp>
          <p:nvSpPr>
            <p:cNvPr id="18" name="Freeform 5">
              <a:extLst>
                <a:ext uri="{FF2B5EF4-FFF2-40B4-BE49-F238E27FC236}">
                  <a16:creationId xmlns:a16="http://schemas.microsoft.com/office/drawing/2014/main" id="{D0D71B18-33D3-48D0-87D3-965B411F0E1C}"/>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19" name="Freeform 6">
              <a:extLst>
                <a:ext uri="{FF2B5EF4-FFF2-40B4-BE49-F238E27FC236}">
                  <a16:creationId xmlns:a16="http://schemas.microsoft.com/office/drawing/2014/main" id="{F5B283A5-BC0B-49CB-B3FC-4C65507F6172}"/>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1444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err="1">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Construct KQL statements for Azure Sentinel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0816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3"/>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Construct KQL statements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4"/>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Search log files for security events using KQL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web page showing a profile of two people">
            <a:extLst>
              <a:ext uri="{FF2B5EF4-FFF2-40B4-BE49-F238E27FC236}">
                <a16:creationId xmlns:a16="http://schemas.microsoft.com/office/drawing/2014/main" id="{2C0E7B1B-FFE4-43BC-A5C5-12F49B92CB1C}"/>
              </a:ext>
            </a:extLst>
          </p:cNvPr>
          <p:cNvPicPr>
            <a:picLocks noChangeAspect="1"/>
          </p:cNvPicPr>
          <p:nvPr/>
        </p:nvPicPr>
        <p:blipFill>
          <a:blip r:embed="rId5"/>
          <a:stretch>
            <a:fillRect/>
          </a:stretch>
        </p:blipFill>
        <p:spPr>
          <a:xfrm>
            <a:off x="588618" y="4170787"/>
            <a:ext cx="933776" cy="933776"/>
          </a:xfrm>
          <a:prstGeom prst="rect">
            <a:avLst/>
          </a:prstGeom>
        </p:spPr>
      </p:pic>
      <p:sp>
        <p:nvSpPr>
          <p:cNvPr id="50" name="TextBox 49">
            <a:extLst>
              <a:ext uri="{FF2B5EF4-FFF2-40B4-BE49-F238E27FC236}">
                <a16:creationId xmlns:a16="http://schemas.microsoft.com/office/drawing/2014/main" id="{68E3A422-43D8-4E49-936A-255BCB6EED31}"/>
              </a:ext>
            </a:extLst>
          </p:cNvPr>
          <p:cNvSpPr txBox="1"/>
          <p:nvPr/>
        </p:nvSpPr>
        <p:spPr>
          <a:xfrm>
            <a:off x="1764765" y="4333637"/>
            <a:ext cx="4892985" cy="609569"/>
          </a:xfrm>
          <a:prstGeom prst="rect">
            <a:avLst/>
          </a:prstGeom>
          <a:noFill/>
        </p:spPr>
        <p:txBody>
          <a:bodyPr wrap="square" lIns="0" tIns="0" rIns="0" bIns="0" rtlCol="0" anchor="ctr">
            <a:noAutofit/>
          </a:bodyPr>
          <a:lstStyle/>
          <a:p>
            <a:r>
              <a:rPr lang="en-US" sz="1961" dirty="0"/>
              <a:t>Filter searches based on event time, severity, domain, and other relevant data using KQL</a:t>
            </a:r>
          </a:p>
        </p:txBody>
      </p:sp>
    </p:spTree>
    <p:extLst>
      <p:ext uri="{BB962C8B-B14F-4D97-AF65-F5344CB8AC3E}">
        <p14:creationId xmlns:p14="http://schemas.microsoft.com/office/powerpoint/2010/main" val="32381154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The Kusto Query Language statement structure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sz="2000" dirty="0"/>
              <a:t>A KQL query is a read-only request to process data and return results. The request is stated in plain text, using a data-flow model designed to make the syntax easy to read, write, and automate.</a:t>
            </a:r>
          </a:p>
        </p:txBody>
      </p:sp>
      <p:pic>
        <p:nvPicPr>
          <p:cNvPr id="6" name="Picture 5" descr="Chart, diagram, box and whisker chart&#10;&#10;Description automatically generated">
            <a:extLst>
              <a:ext uri="{FF2B5EF4-FFF2-40B4-BE49-F238E27FC236}">
                <a16:creationId xmlns:a16="http://schemas.microsoft.com/office/drawing/2014/main" id="{DC4C9226-61EC-4386-9C32-44DEE357C72B}"/>
              </a:ext>
            </a:extLst>
          </p:cNvPr>
          <p:cNvPicPr>
            <a:picLocks noChangeAspect="1"/>
          </p:cNvPicPr>
          <p:nvPr/>
        </p:nvPicPr>
        <p:blipFill>
          <a:blip r:embed="rId3"/>
          <a:stretch>
            <a:fillRect/>
          </a:stretch>
        </p:blipFill>
        <p:spPr>
          <a:xfrm>
            <a:off x="929625" y="2226366"/>
            <a:ext cx="10332749" cy="4356557"/>
          </a:xfrm>
          <a:prstGeom prst="rect">
            <a:avLst/>
          </a:prstGeom>
        </p:spPr>
      </p:pic>
    </p:spTree>
    <p:extLst>
      <p:ext uri="{BB962C8B-B14F-4D97-AF65-F5344CB8AC3E}">
        <p14:creationId xmlns:p14="http://schemas.microsoft.com/office/powerpoint/2010/main" val="24627344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let statement</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5109091"/>
          </a:xfrm>
        </p:spPr>
        <p:txBody>
          <a:bodyPr/>
          <a:lstStyle/>
          <a:p>
            <a:r>
              <a:rPr lang="en-US" dirty="0"/>
              <a:t>let </a:t>
            </a:r>
            <a:r>
              <a:rPr lang="en-US" dirty="0" err="1"/>
              <a:t>timeOffset</a:t>
            </a:r>
            <a:r>
              <a:rPr lang="en-US" dirty="0"/>
              <a:t> = 7d;</a:t>
            </a:r>
          </a:p>
          <a:p>
            <a:r>
              <a:rPr lang="en-US" dirty="0"/>
              <a:t>let </a:t>
            </a:r>
            <a:r>
              <a:rPr lang="en-US" dirty="0" err="1"/>
              <a:t>discardEventId</a:t>
            </a:r>
            <a:r>
              <a:rPr lang="en-US" dirty="0"/>
              <a:t> = 4688;</a:t>
            </a:r>
          </a:p>
          <a:p>
            <a:r>
              <a:rPr lang="en-US" dirty="0"/>
              <a:t>SecurityEvent</a:t>
            </a:r>
          </a:p>
          <a:p>
            <a:r>
              <a:rPr lang="en-US" dirty="0"/>
              <a:t>| where </a:t>
            </a:r>
            <a:r>
              <a:rPr lang="en-US" dirty="0" err="1"/>
              <a:t>TimeGenerated</a:t>
            </a:r>
            <a:r>
              <a:rPr lang="en-US" dirty="0"/>
              <a:t> &gt; ago(</a:t>
            </a:r>
            <a:r>
              <a:rPr lang="en-US" dirty="0" err="1"/>
              <a:t>timeOffset</a:t>
            </a:r>
            <a:r>
              <a:rPr lang="en-US" dirty="0"/>
              <a:t>*2) and </a:t>
            </a:r>
            <a:r>
              <a:rPr lang="en-US" dirty="0" err="1"/>
              <a:t>TimeGenerated</a:t>
            </a:r>
            <a:r>
              <a:rPr lang="en-US" dirty="0"/>
              <a:t> &lt; ago(</a:t>
            </a:r>
            <a:r>
              <a:rPr lang="en-US" dirty="0" err="1"/>
              <a:t>timeOffset</a:t>
            </a:r>
            <a:r>
              <a:rPr lang="en-US" dirty="0"/>
              <a:t>)</a:t>
            </a:r>
          </a:p>
          <a:p>
            <a:r>
              <a:rPr lang="en-US" dirty="0"/>
              <a:t>| where EventID != </a:t>
            </a:r>
            <a:r>
              <a:rPr lang="en-US" dirty="0" err="1"/>
              <a:t>discardEventId</a:t>
            </a:r>
            <a:endParaRPr lang="en-US" dirty="0"/>
          </a:p>
          <a:p>
            <a:endParaRPr lang="en-US" dirty="0"/>
          </a:p>
          <a:p>
            <a:endParaRPr lang="en-US" dirty="0"/>
          </a:p>
          <a:p>
            <a:r>
              <a:rPr lang="en-US" dirty="0"/>
              <a:t>let </a:t>
            </a:r>
            <a:r>
              <a:rPr lang="en-US" dirty="0" err="1"/>
              <a:t>LowActivityAccounts</a:t>
            </a:r>
            <a:r>
              <a:rPr lang="en-US" dirty="0"/>
              <a:t> =</a:t>
            </a:r>
          </a:p>
          <a:p>
            <a:r>
              <a:rPr lang="en-US" dirty="0"/>
              <a:t>    SecurityEvent </a:t>
            </a:r>
          </a:p>
          <a:p>
            <a:r>
              <a:rPr lang="en-US" dirty="0"/>
              <a:t>    | summarize </a:t>
            </a:r>
            <a:r>
              <a:rPr lang="en-US" dirty="0" err="1"/>
              <a:t>cnt</a:t>
            </a:r>
            <a:r>
              <a:rPr lang="en-US" dirty="0"/>
              <a:t> = count() by Account </a:t>
            </a:r>
          </a:p>
          <a:p>
            <a:r>
              <a:rPr lang="en-US" dirty="0"/>
              <a:t>    | where </a:t>
            </a:r>
            <a:r>
              <a:rPr lang="en-US" dirty="0" err="1"/>
              <a:t>cnt</a:t>
            </a:r>
            <a:r>
              <a:rPr lang="en-US" dirty="0"/>
              <a:t> &lt; 10;</a:t>
            </a:r>
          </a:p>
          <a:p>
            <a:endParaRPr lang="en-US" dirty="0"/>
          </a:p>
          <a:p>
            <a:r>
              <a:rPr lang="en-US" dirty="0" err="1"/>
              <a:t>LowActivityAccounts</a:t>
            </a:r>
            <a:r>
              <a:rPr lang="en-US" dirty="0"/>
              <a:t> | where Account contains "Mal"</a:t>
            </a:r>
          </a:p>
        </p:txBody>
      </p:sp>
    </p:spTree>
    <p:extLst>
      <p:ext uri="{BB962C8B-B14F-4D97-AF65-F5344CB8AC3E}">
        <p14:creationId xmlns:p14="http://schemas.microsoft.com/office/powerpoint/2010/main" val="17644233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search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1261884"/>
          </a:xfrm>
        </p:spPr>
        <p:txBody>
          <a:bodyPr/>
          <a:lstStyle/>
          <a:p>
            <a:r>
              <a:rPr lang="en-US" dirty="0"/>
              <a:t>search "err"</a:t>
            </a:r>
          </a:p>
          <a:p>
            <a:endParaRPr lang="en-US" dirty="0"/>
          </a:p>
          <a:p>
            <a:r>
              <a:rPr lang="en-US" dirty="0"/>
              <a:t>search in (</a:t>
            </a:r>
            <a:r>
              <a:rPr lang="en-US" dirty="0" err="1"/>
              <a:t>SecurityEvent,SecurityAlert,A</a:t>
            </a:r>
            <a:r>
              <a:rPr lang="en-US" dirty="0"/>
              <a:t>*) "err"</a:t>
            </a:r>
          </a:p>
        </p:txBody>
      </p:sp>
    </p:spTree>
    <p:extLst>
      <p:ext uri="{BB962C8B-B14F-4D97-AF65-F5344CB8AC3E}">
        <p14:creationId xmlns:p14="http://schemas.microsoft.com/office/powerpoint/2010/main" val="3384834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Use the where operator</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4724370"/>
          </a:xfrm>
        </p:spPr>
        <p:txBody>
          <a:bodyPr/>
          <a:lstStyle/>
          <a:p>
            <a:r>
              <a:rPr lang="en-US" dirty="0"/>
              <a:t>SecurityEvent</a:t>
            </a:r>
          </a:p>
          <a:p>
            <a:r>
              <a:rPr lang="en-US" dirty="0"/>
              <a:t>| where </a:t>
            </a:r>
            <a:r>
              <a:rPr lang="en-US" dirty="0" err="1"/>
              <a:t>TimeGenerated</a:t>
            </a:r>
            <a:r>
              <a:rPr lang="en-US" dirty="0"/>
              <a:t> &gt; ago(1d)</a:t>
            </a:r>
          </a:p>
          <a:p>
            <a:endParaRPr lang="en-US" dirty="0"/>
          </a:p>
          <a:p>
            <a:r>
              <a:rPr lang="en-US" dirty="0"/>
              <a:t>SecurityEvent</a:t>
            </a:r>
          </a:p>
          <a:p>
            <a:r>
              <a:rPr lang="en-US" dirty="0"/>
              <a:t>| where </a:t>
            </a:r>
            <a:r>
              <a:rPr lang="en-US" dirty="0" err="1"/>
              <a:t>TimeGenerated</a:t>
            </a:r>
            <a:r>
              <a:rPr lang="en-US" dirty="0"/>
              <a:t> &gt; ago(1h) and EventID == "4624"</a:t>
            </a:r>
          </a:p>
          <a:p>
            <a:endParaRPr lang="en-US" dirty="0"/>
          </a:p>
          <a:p>
            <a:r>
              <a:rPr lang="en-US" dirty="0"/>
              <a:t>SecurityEvent</a:t>
            </a:r>
          </a:p>
          <a:p>
            <a:r>
              <a:rPr lang="en-US" dirty="0"/>
              <a:t>| where </a:t>
            </a:r>
            <a:r>
              <a:rPr lang="en-US" dirty="0" err="1"/>
              <a:t>TimeGenerated</a:t>
            </a:r>
            <a:r>
              <a:rPr lang="en-US" dirty="0"/>
              <a:t> &gt; ago(1h)</a:t>
            </a:r>
          </a:p>
          <a:p>
            <a:r>
              <a:rPr lang="en-US" dirty="0"/>
              <a:t>| where EventID == 4624</a:t>
            </a:r>
          </a:p>
          <a:p>
            <a:r>
              <a:rPr lang="en-US" dirty="0"/>
              <a:t>| where </a:t>
            </a:r>
            <a:r>
              <a:rPr lang="en-US" dirty="0" err="1"/>
              <a:t>AccountType</a:t>
            </a:r>
            <a:r>
              <a:rPr lang="en-US" dirty="0"/>
              <a:t> =~ "user"</a:t>
            </a:r>
          </a:p>
          <a:p>
            <a:endParaRPr lang="en-US" dirty="0"/>
          </a:p>
          <a:p>
            <a:r>
              <a:rPr lang="en-US" dirty="0"/>
              <a:t>SecurityEvent | where EventID in (4624, 4625)</a:t>
            </a:r>
          </a:p>
        </p:txBody>
      </p:sp>
    </p:spTree>
    <p:extLst>
      <p:ext uri="{BB962C8B-B14F-4D97-AF65-F5344CB8AC3E}">
        <p14:creationId xmlns:p14="http://schemas.microsoft.com/office/powerpoint/2010/main" val="25414990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2144</Words>
  <Application>Microsoft Office PowerPoint</Application>
  <PresentationFormat>Widescreen</PresentationFormat>
  <Paragraphs>388</Paragraphs>
  <Slides>38</Slides>
  <Notes>32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Calibri</vt:lpstr>
      <vt:lpstr>Consolas</vt:lpstr>
      <vt:lpstr>Segoe UI</vt:lpstr>
      <vt:lpstr>Segoe UI Light</vt:lpstr>
      <vt:lpstr>Segoe UI Semibold</vt:lpstr>
      <vt:lpstr>Wingdings</vt:lpstr>
      <vt:lpstr>Microsoft Security Template</vt:lpstr>
      <vt:lpstr>LIGHT GRAY TEMPLATE</vt:lpstr>
      <vt:lpstr>Security</vt:lpstr>
      <vt:lpstr>SC-200T00A Microsoft Security Operations Analyst</vt:lpstr>
      <vt:lpstr>Module 4: Create queries for Azure Sentinel using Kusto Query Language (KQL)</vt:lpstr>
      <vt:lpstr>Module agenda</vt:lpstr>
      <vt:lpstr>Lesson 1: Construct KQL statements for Azure Sentinel</vt:lpstr>
      <vt:lpstr>Lesson introduction</vt:lpstr>
      <vt:lpstr>The Kusto Query Language statement structure</vt:lpstr>
      <vt:lpstr>Use the let statement</vt:lpstr>
      <vt:lpstr>Use the search operator</vt:lpstr>
      <vt:lpstr>Use the where operator</vt:lpstr>
      <vt:lpstr>Use the extend operator</vt:lpstr>
      <vt:lpstr>Use the order by operator</vt:lpstr>
      <vt:lpstr>Use the project operators</vt:lpstr>
      <vt:lpstr>Section break</vt:lpstr>
      <vt:lpstr>Lesson 2: Analyze query results using KQL</vt:lpstr>
      <vt:lpstr>Lesson introduction</vt:lpstr>
      <vt:lpstr>Use the summarize operator</vt:lpstr>
      <vt:lpstr>Use the summarize operator to filter results</vt:lpstr>
      <vt:lpstr>Use the summarize operator to prepare data</vt:lpstr>
      <vt:lpstr>Use the render operator to create visualizations</vt:lpstr>
      <vt:lpstr>Section break</vt:lpstr>
      <vt:lpstr>Lesson 3: Build multi-table statements using KQL</vt:lpstr>
      <vt:lpstr>Lesson introduction</vt:lpstr>
      <vt:lpstr>Use the union operator</vt:lpstr>
      <vt:lpstr>Use the join operator</vt:lpstr>
      <vt:lpstr>Use the join operator (continued) </vt:lpstr>
      <vt:lpstr>Section break</vt:lpstr>
      <vt:lpstr>Lesson 4: Work with string data using KQL statements</vt:lpstr>
      <vt:lpstr>Lesson introduction</vt:lpstr>
      <vt:lpstr>Extract data from unstructured string fields</vt:lpstr>
      <vt:lpstr>Extract data from unstructured string fields (continued)</vt:lpstr>
      <vt:lpstr>Extract data from structured string data</vt:lpstr>
      <vt:lpstr>Integrate external data</vt:lpstr>
      <vt:lpstr>Create Parsers using functions</vt:lpstr>
      <vt:lpstr>Section break</vt:lpstr>
      <vt:lpstr>Knowledge check</vt:lpstr>
      <vt:lpstr>Lab 01 – Create queries for Azure Sentinel using Kusto Query Language (KQL)</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2021-03-30T18:42:29Z</dcterms:created>
  <dcterms:modified xsi:type="dcterms:W3CDTF">2021-06-29T16:21:22Z</dcterms:modified>
</cp:coreProperties>
</file>